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1"/>
  </p:notesMasterIdLst>
  <p:sldIdLst>
    <p:sldId id="256" r:id="rId2"/>
    <p:sldId id="257" r:id="rId3"/>
    <p:sldId id="305" r:id="rId4"/>
    <p:sldId id="297" r:id="rId5"/>
    <p:sldId id="304" r:id="rId6"/>
    <p:sldId id="309" r:id="rId7"/>
    <p:sldId id="308" r:id="rId8"/>
    <p:sldId id="314" r:id="rId9"/>
    <p:sldId id="307" r:id="rId10"/>
    <p:sldId id="300" r:id="rId11"/>
    <p:sldId id="303" r:id="rId12"/>
    <p:sldId id="310" r:id="rId13"/>
    <p:sldId id="311" r:id="rId14"/>
    <p:sldId id="313" r:id="rId15"/>
    <p:sldId id="321" r:id="rId16"/>
    <p:sldId id="326" r:id="rId17"/>
    <p:sldId id="316" r:id="rId18"/>
    <p:sldId id="320" r:id="rId19"/>
    <p:sldId id="323" r:id="rId20"/>
    <p:sldId id="329" r:id="rId21"/>
    <p:sldId id="325" r:id="rId22"/>
    <p:sldId id="327" r:id="rId23"/>
    <p:sldId id="328" r:id="rId24"/>
    <p:sldId id="317" r:id="rId25"/>
    <p:sldId id="318" r:id="rId26"/>
    <p:sldId id="301" r:id="rId27"/>
    <p:sldId id="330" r:id="rId28"/>
    <p:sldId id="331" r:id="rId29"/>
    <p:sldId id="322" r:id="rId30"/>
  </p:sldIdLst>
  <p:sldSz cx="9144000" cy="5143500" type="screen16x9"/>
  <p:notesSz cx="6858000" cy="9144000"/>
  <p:embeddedFontLst>
    <p:embeddedFont>
      <p:font typeface="Advent Pro Light" panose="020B0604020202020204" charset="0"/>
      <p:regular r:id="rId32"/>
      <p:bold r:id="rId33"/>
    </p:embeddedFont>
    <p:embeddedFont>
      <p:font typeface="Anton" pitchFamily="2" charset="0"/>
      <p:regular r:id="rId34"/>
    </p:embeddedFont>
    <p:embeddedFont>
      <p:font typeface="Fira Sans Condensed Light" panose="020B0403050000020004" pitchFamily="34" charset="0"/>
      <p:regular r:id="rId35"/>
      <p:bold r:id="rId36"/>
      <p:italic r:id="rId37"/>
      <p:boldItalic r:id="rId38"/>
    </p:embeddedFont>
    <p:embeddedFont>
      <p:font typeface="Josefin Slab" pitchFamily="2"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Rajdhani" panose="020B0604020202020204" charset="0"/>
      <p:regular r:id="rId47"/>
      <p:bold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E937D8-8F4C-483C-928E-A4CAFDFE91E1}">
  <a:tblStyle styleId="{71E937D8-8F4C-483C-928E-A4CAFDFE91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5425" autoAdjust="0"/>
  </p:normalViewPr>
  <p:slideViewPr>
    <p:cSldViewPr snapToGrid="0">
      <p:cViewPr varScale="1">
        <p:scale>
          <a:sx n="114" d="100"/>
          <a:sy n="114" d="100"/>
        </p:scale>
        <p:origin x="15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conpapers.repec.org/RePEc:elg:eechap:12771_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cholar.princeton.edu/kshirsagar/publications/what-makes-dark-pattern-dark-design-attributes-normative-considerations-and"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1080/1369118X.2016.1186713"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http://persci.mit.edu/people/adelson/publications</a:t>
            </a:r>
          </a:p>
          <a:p>
            <a:pPr marL="0" lvl="0" indent="0" algn="l" rtl="0">
              <a:spcBef>
                <a:spcPts val="0"/>
              </a:spcBef>
              <a:spcAft>
                <a:spcPts val="0"/>
              </a:spcAft>
              <a:buNone/>
            </a:pPr>
            <a:r>
              <a:rPr lang="fr-FR" dirty="0"/>
              <a:t>https://scholar.google.com/citations?user=todsDfQAAAAJ&amp;hl=en</a:t>
            </a:r>
            <a:endParaRPr dirty="0"/>
          </a:p>
        </p:txBody>
      </p:sp>
    </p:spTree>
    <p:extLst>
      <p:ext uri="{BB962C8B-B14F-4D97-AF65-F5344CB8AC3E}">
        <p14:creationId xmlns:p14="http://schemas.microsoft.com/office/powerpoint/2010/main" val="1524279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121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Johnson, Eric &amp; Goldstein, Daniel. (2003). Medicine. Do defaults save lives?. Science (New York, N.Y.). 302. 1338-9. 10.1126/science.1091721. </a:t>
            </a:r>
          </a:p>
          <a:p>
            <a:pPr marL="171450" lvl="0" indent="-171450" algn="l" rtl="0">
              <a:spcBef>
                <a:spcPts val="0"/>
              </a:spcBef>
              <a:spcAft>
                <a:spcPts val="0"/>
              </a:spcAft>
            </a:pPr>
            <a:endParaRPr lang="en-US" b="0" i="0" dirty="0">
              <a:solidFill>
                <a:srgbClr val="333333"/>
              </a:solidFill>
              <a:effectLst/>
              <a:latin typeface="Arial" panose="020B0604020202020204" pitchFamily="34" charset="0"/>
            </a:endParaRPr>
          </a:p>
          <a:p>
            <a:pPr marL="171450" lvl="0" indent="-171450" algn="l" rtl="0">
              <a:spcBef>
                <a:spcPts val="0"/>
              </a:spcBef>
              <a:spcAft>
                <a:spcPts val="0"/>
              </a:spcAft>
            </a:pPr>
            <a:r>
              <a:rPr lang="en-US" b="0" i="0" dirty="0" err="1">
                <a:solidFill>
                  <a:srgbClr val="333333"/>
                </a:solidFill>
                <a:effectLst/>
                <a:latin typeface="Arial" panose="020B0604020202020204" pitchFamily="34" charset="0"/>
              </a:rPr>
              <a:t>Ariely</a:t>
            </a:r>
            <a:r>
              <a:rPr lang="en-US" b="0" i="0" dirty="0">
                <a:solidFill>
                  <a:srgbClr val="333333"/>
                </a:solidFill>
                <a:effectLst/>
                <a:latin typeface="Arial" panose="020B0604020202020204" pitchFamily="34" charset="0"/>
              </a:rPr>
              <a:t>, D. (2008). </a:t>
            </a:r>
            <a:r>
              <a:rPr lang="en-US" b="0" i="1" dirty="0">
                <a:solidFill>
                  <a:srgbClr val="333333"/>
                </a:solidFill>
                <a:effectLst/>
                <a:latin typeface="Arial" panose="020B0604020202020204" pitchFamily="34" charset="0"/>
              </a:rPr>
              <a:t>Predictably irrational: The hidden forces that shape our decisions.</a:t>
            </a:r>
            <a:r>
              <a:rPr lang="en-US" b="0" i="0" dirty="0">
                <a:solidFill>
                  <a:srgbClr val="333333"/>
                </a:solidFill>
                <a:effectLst/>
                <a:latin typeface="Arial" panose="020B0604020202020204" pitchFamily="34" charset="0"/>
              </a:rPr>
              <a:t> HarperCollins Publishers. (Domination “</a:t>
            </a:r>
            <a:r>
              <a:rPr lang="en-US" b="0" i="0" dirty="0" err="1">
                <a:solidFill>
                  <a:srgbClr val="333333"/>
                </a:solidFill>
                <a:effectLst/>
                <a:latin typeface="Arial" panose="020B0604020202020204" pitchFamily="34" charset="0"/>
              </a:rPr>
              <a:t>asymétrique</a:t>
            </a:r>
            <a:r>
              <a:rPr lang="en-US" b="0" i="0" dirty="0">
                <a:solidFill>
                  <a:srgbClr val="333333"/>
                </a:solidFill>
                <a:effectLst/>
                <a:latin typeface="Arial" panose="020B0604020202020204" pitchFamily="34" charset="0"/>
              </a:rPr>
              <a:t>”)</a:t>
            </a:r>
          </a:p>
          <a:p>
            <a:pPr marL="171450" lvl="0" indent="-171450" algn="l" rtl="0">
              <a:spcBef>
                <a:spcPts val="0"/>
              </a:spcBef>
              <a:spcAft>
                <a:spcPts val="0"/>
              </a:spcAft>
            </a:pPr>
            <a:endParaRPr 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03500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2E414F"/>
                </a:solidFill>
                <a:effectLst/>
                <a:latin typeface="Roboto" panose="02000000000000000000" pitchFamily="2" charset="0"/>
              </a:rPr>
              <a:t>Hanson, J.D., &amp; </a:t>
            </a:r>
            <a:r>
              <a:rPr lang="en-US" b="0" i="0" dirty="0" err="1">
                <a:solidFill>
                  <a:srgbClr val="2E414F"/>
                </a:solidFill>
                <a:effectLst/>
                <a:latin typeface="Roboto" panose="02000000000000000000" pitchFamily="2" charset="0"/>
              </a:rPr>
              <a:t>Kysar</a:t>
            </a:r>
            <a:r>
              <a:rPr lang="en-US" b="0" i="0" dirty="0">
                <a:solidFill>
                  <a:srgbClr val="2E414F"/>
                </a:solidFill>
                <a:effectLst/>
                <a:latin typeface="Roboto" panose="02000000000000000000" pitchFamily="2" charset="0"/>
              </a:rPr>
              <a:t>, D.A. (1999). Taking </a:t>
            </a:r>
            <a:r>
              <a:rPr lang="en-US" b="0" i="0" dirty="0" err="1">
                <a:solidFill>
                  <a:srgbClr val="2E414F"/>
                </a:solidFill>
                <a:effectLst/>
                <a:latin typeface="Roboto" panose="02000000000000000000" pitchFamily="2" charset="0"/>
              </a:rPr>
              <a:t>Behavioralism</a:t>
            </a:r>
            <a:r>
              <a:rPr lang="en-US" b="0" i="0" dirty="0">
                <a:solidFill>
                  <a:srgbClr val="2E414F"/>
                </a:solidFill>
                <a:effectLst/>
                <a:latin typeface="Roboto" panose="02000000000000000000" pitchFamily="2" charset="0"/>
              </a:rPr>
              <a:t> Seriously: The Problem of Market Manipulation. </a:t>
            </a:r>
            <a:r>
              <a:rPr lang="en-US" b="0" i="1" dirty="0">
                <a:solidFill>
                  <a:srgbClr val="2E414F"/>
                </a:solidFill>
                <a:effectLst/>
                <a:latin typeface="Roboto" panose="02000000000000000000" pitchFamily="2" charset="0"/>
              </a:rPr>
              <a:t>Harvard Law School</a:t>
            </a:r>
            <a:r>
              <a:rPr lang="en-US" b="0" i="0" dirty="0">
                <a:solidFill>
                  <a:srgbClr val="2E414F"/>
                </a:solidFill>
                <a:effectLst/>
                <a:latin typeface="Roboto" panose="02000000000000000000" pitchFamily="2" charset="0"/>
              </a:rPr>
              <a: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b="0" i="0" dirty="0">
              <a:solidFill>
                <a:srgbClr val="2E414F"/>
              </a:solidFill>
              <a:effectLst/>
              <a:latin typeface="Roboto" panose="02000000000000000000" pitchFamily="2"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Bar-Gill, O. (2014). Consumer Transactions. In E. Zamir, &amp; D. </a:t>
            </a:r>
            <a:r>
              <a:rPr lang="en-US" dirty="0" err="1"/>
              <a:t>Teichman</a:t>
            </a:r>
            <a:r>
              <a:rPr lang="en-US" dirty="0"/>
              <a:t> (Eds.), The Oxford Handbook of Behavioral Economics and the Law (pp. 465-490). Oxford (UK), New York City, USA: Oxford University Press.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err="1"/>
              <a:t>Akerlof</a:t>
            </a:r>
            <a:r>
              <a:rPr lang="en-US" dirty="0"/>
              <a:t>, G.A. and Shiller, R.J. (2015) Phishing for </a:t>
            </a:r>
            <a:r>
              <a:rPr lang="en-US" dirty="0" err="1"/>
              <a:t>Phools</a:t>
            </a:r>
            <a:r>
              <a:rPr lang="en-US" dirty="0"/>
              <a:t>: The Economics of Manipulation and Deception, Princeton University Press.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lvl="0" indent="-171450" algn="l" rtl="0">
              <a:spcBef>
                <a:spcPts val="0"/>
              </a:spcBef>
              <a:spcAft>
                <a:spcPts val="0"/>
              </a:spcAft>
            </a:pPr>
            <a:r>
              <a:rPr lang="en-US" b="0" i="0" dirty="0" err="1">
                <a:solidFill>
                  <a:srgbClr val="000000"/>
                </a:solidFill>
                <a:effectLst/>
                <a:latin typeface="Courier New" panose="02070309020205020404" pitchFamily="49" charset="0"/>
              </a:rPr>
              <a:t>Hertog</a:t>
            </a:r>
            <a:r>
              <a:rPr lang="en-US" b="0" i="0" dirty="0">
                <a:solidFill>
                  <a:srgbClr val="000000"/>
                </a:solidFill>
                <a:effectLst/>
                <a:latin typeface="Courier New" panose="02070309020205020404" pitchFamily="49" charset="0"/>
              </a:rPr>
              <a:t>, Johan den, (2012), </a:t>
            </a:r>
            <a:r>
              <a:rPr lang="en-US" b="0" i="0" u="sng" dirty="0">
                <a:solidFill>
                  <a:srgbClr val="008241"/>
                </a:solidFill>
                <a:effectLst/>
                <a:latin typeface="Courier New" panose="02070309020205020404" pitchFamily="49" charset="0"/>
                <a:hlinkClick r:id="rId3"/>
              </a:rPr>
              <a:t>Economic Theories of Regulation</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ch.</a:t>
            </a:r>
            <a:r>
              <a:rPr lang="en-US" b="0" i="0" dirty="0">
                <a:solidFill>
                  <a:srgbClr val="000000"/>
                </a:solidFill>
                <a:effectLst/>
                <a:latin typeface="Courier New" panose="02070309020205020404" pitchFamily="49" charset="0"/>
              </a:rPr>
              <a:t> 1 in , Regulation and Economics, Edward Elgar Publishing.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29198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871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680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CRD : L'Art. 22 interdit de faire des contrats de consommation basés sur des options par défaut</a:t>
            </a:r>
          </a:p>
          <a:p>
            <a:pPr marL="0" lvl="0" indent="0" algn="l" rtl="0">
              <a:spcBef>
                <a:spcPts val="0"/>
              </a:spcBef>
              <a:spcAft>
                <a:spcPts val="0"/>
              </a:spcAft>
              <a:buNone/>
            </a:pPr>
            <a:r>
              <a:rPr lang="fr-FR" dirty="0"/>
              <a:t>Article 27 : stipule que les consommateurs ne peuvent pas conclure de contrats sans une réponse explicite. Ainsi, les contrats de commerce électronique conclus selon les modèles "Bad Default" ou "</a:t>
            </a:r>
            <a:r>
              <a:rPr lang="fr-FR" dirty="0" err="1"/>
              <a:t>Sneak</a:t>
            </a:r>
            <a:r>
              <a:rPr lang="fr-FR" dirty="0"/>
              <a:t> </a:t>
            </a:r>
            <a:r>
              <a:rPr lang="fr-FR" dirty="0" err="1"/>
              <a:t>into</a:t>
            </a:r>
            <a:r>
              <a:rPr lang="fr-FR" dirty="0"/>
              <a:t> Basket ne sont pas censés être tolérés</a:t>
            </a:r>
          </a:p>
          <a:p>
            <a:pPr marL="0" lvl="0" indent="0" algn="l" rtl="0">
              <a:spcBef>
                <a:spcPts val="0"/>
              </a:spcBef>
              <a:spcAft>
                <a:spcPts val="0"/>
              </a:spcAft>
              <a:buNone/>
            </a:pPr>
            <a:r>
              <a:rPr lang="fr-FR" dirty="0"/>
              <a:t>Article 8 paragraphe 2 définit des exigences claires pour la conception des boutons dans les transactions en ligne avec les consommateurs en ligne : Ils ne peuvent porter que la mention " commande avec obligation de paiement " ou des formulations comparables non ambiguës.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UCPD : Article 3(1) prohibe les pratiques commerciales déloyales/injustes (« </a:t>
            </a:r>
            <a:r>
              <a:rPr lang="fr-FR" dirty="0" err="1"/>
              <a:t>unfair</a:t>
            </a:r>
            <a:r>
              <a:rPr lang="fr-FR" dirty="0"/>
              <a:t> »)</a:t>
            </a:r>
          </a:p>
          <a:p>
            <a:pPr marL="0" lvl="0" indent="0" algn="l" rtl="0">
              <a:spcBef>
                <a:spcPts val="0"/>
              </a:spcBef>
              <a:spcAft>
                <a:spcPts val="0"/>
              </a:spcAft>
              <a:buNone/>
            </a:pPr>
            <a:r>
              <a:rPr lang="fr-FR" dirty="0"/>
              <a:t>Article 5(1) prohibe pratiques commerciales qui contredisent les exigences de la diligence professionnelle et peuvent fausser le comportement économique du consommateur moyen.</a:t>
            </a:r>
          </a:p>
          <a:p>
            <a:pPr marL="0" lvl="0" indent="0" algn="l" rtl="0">
              <a:spcBef>
                <a:spcPts val="0"/>
              </a:spcBef>
              <a:spcAft>
                <a:spcPts val="0"/>
              </a:spcAft>
              <a:buNone/>
            </a:pPr>
            <a:r>
              <a:rPr lang="fr-FR" dirty="0"/>
              <a:t>Annexe 1, Nr 7 interdit de déclarer faussement qu'un produit n'est disponible que pour une durée limitée (donc ça limite les </a:t>
            </a:r>
            <a:r>
              <a:rPr lang="fr-FR" dirty="0" err="1"/>
              <a:t>dark</a:t>
            </a:r>
            <a:r>
              <a:rPr lang="fr-FR" dirty="0"/>
              <a:t> patterns de type « </a:t>
            </a:r>
            <a:r>
              <a:rPr lang="fr-FR" dirty="0" err="1"/>
              <a:t>urgency</a:t>
            </a:r>
            <a:r>
              <a:rPr lang="fr-FR" dirty="0"/>
              <a:t> »</a:t>
            </a:r>
          </a:p>
          <a:p>
            <a:pPr marL="0" lvl="0" indent="0" algn="l" rtl="0">
              <a:spcBef>
                <a:spcPts val="0"/>
              </a:spcBef>
              <a:spcAft>
                <a:spcPts val="0"/>
              </a:spcAft>
              <a:buNone/>
            </a:pPr>
            <a:r>
              <a:rPr lang="fr-FR" dirty="0"/>
              <a:t>Le point 11a interdit l'affichage de publicités parmi les résultats de recherche, sans les divulguer en tant que tels, ce qui couvre un cas spécifique de modèle de "publicité déguisée". </a:t>
            </a:r>
          </a:p>
          <a:p>
            <a:pPr marL="0" lvl="0" indent="0" algn="l" rtl="0">
              <a:spcBef>
                <a:spcPts val="0"/>
              </a:spcBef>
              <a:spcAft>
                <a:spcPts val="0"/>
              </a:spcAft>
              <a:buNone/>
            </a:pPr>
            <a:r>
              <a:rPr lang="fr-FR" dirty="0"/>
              <a:t>Le point 26 interdit les sollicitations non désirées à l'égard du consommateur par courrier électronique ou tout autre média à distance, cela peut couvrir les cas extrêmes de pression comme le </a:t>
            </a:r>
            <a:r>
              <a:rPr lang="fr-FR" dirty="0" err="1"/>
              <a:t>dark</a:t>
            </a:r>
            <a:r>
              <a:rPr lang="fr-FR" dirty="0"/>
              <a:t> pattern « </a:t>
            </a:r>
            <a:r>
              <a:rPr lang="fr-FR" dirty="0" err="1"/>
              <a:t>nagging</a:t>
            </a:r>
            <a:r>
              <a:rPr lang="fr-FR" dirty="0"/>
              <a:t> »  (pour mettre une note par exemple)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RGPD </a:t>
            </a:r>
            <a:r>
              <a:rPr lang="fr-FR" b="1" dirty="0"/>
              <a:t>: </a:t>
            </a:r>
            <a:r>
              <a:rPr lang="fr-FR" b="1" dirty="0" err="1"/>
              <a:t>freely</a:t>
            </a:r>
            <a:r>
              <a:rPr lang="fr-FR" b="1" dirty="0"/>
              <a:t> </a:t>
            </a:r>
            <a:r>
              <a:rPr lang="fr-FR" b="1" dirty="0" err="1"/>
              <a:t>given</a:t>
            </a:r>
            <a:r>
              <a:rPr lang="fr-FR" b="1" dirty="0"/>
              <a:t> </a:t>
            </a:r>
            <a:r>
              <a:rPr lang="fr-FR" dirty="0"/>
              <a:t>: Les méthodes de design qui font dépendre l'accès au contenu du consentement au traitement des données qui ne sont pas techniquement nécessaires sont interdits en vertu de l'art. 7(4) donc ça bannit les « souscriptions forcées » mais c’est moins clair pour les patterns avec des effets plus subtils comme le </a:t>
            </a:r>
            <a:r>
              <a:rPr lang="fr-FR" dirty="0" err="1"/>
              <a:t>nagging</a:t>
            </a:r>
            <a:r>
              <a:rPr lang="fr-FR" dirty="0"/>
              <a:t> qui donnent l’impression que le consentement est nécessaire</a:t>
            </a:r>
          </a:p>
          <a:p>
            <a:pPr marL="0" lvl="0" indent="0" algn="l" rtl="0">
              <a:spcBef>
                <a:spcPts val="0"/>
              </a:spcBef>
              <a:spcAft>
                <a:spcPts val="0"/>
              </a:spcAft>
              <a:buNone/>
            </a:pPr>
            <a:endParaRPr lang="fr-FR" dirty="0"/>
          </a:p>
          <a:p>
            <a:pPr marL="0" lvl="0" indent="0" algn="l" rtl="0">
              <a:spcBef>
                <a:spcPts val="0"/>
              </a:spcBef>
              <a:spcAft>
                <a:spcPts val="0"/>
              </a:spcAft>
              <a:buNone/>
            </a:pPr>
            <a:r>
              <a:rPr lang="en-US" b="1" dirty="0"/>
              <a:t>informed basis</a:t>
            </a:r>
            <a:r>
              <a:rPr lang="en-US" dirty="0"/>
              <a:t> </a:t>
            </a:r>
            <a:r>
              <a:rPr lang="fr-FR" dirty="0"/>
              <a:t>: Si les décisions de consentement doivent être prises sur une base informée, le RGPD ne fournit pas d'exigences explicites quant à la forme sous laquelle les responsables du traitement doivent fournir ces informations. On ne prend pas en compte les déviations mentales et limitations dans le traitement des informations sur lesquels les </a:t>
            </a:r>
            <a:r>
              <a:rPr lang="fr-FR" dirty="0" err="1"/>
              <a:t>Dark</a:t>
            </a:r>
            <a:r>
              <a:rPr lang="fr-FR" dirty="0"/>
              <a:t> patterns s’appuient.</a:t>
            </a:r>
          </a:p>
          <a:p>
            <a:pPr marL="0" lvl="0" indent="0" algn="l" rtl="0">
              <a:spcBef>
                <a:spcPts val="0"/>
              </a:spcBef>
              <a:spcAft>
                <a:spcPts val="0"/>
              </a:spcAft>
              <a:buNone/>
            </a:pPr>
            <a:r>
              <a:rPr lang="fr-FR" dirty="0"/>
              <a:t> </a:t>
            </a:r>
          </a:p>
          <a:p>
            <a:pPr marL="0" lvl="0" indent="0" algn="l" rtl="0">
              <a:spcBef>
                <a:spcPts val="0"/>
              </a:spcBef>
              <a:spcAft>
                <a:spcPts val="0"/>
              </a:spcAft>
              <a:buNone/>
            </a:pPr>
            <a:r>
              <a:rPr lang="fr-FR" b="1" dirty="0"/>
              <a:t>Clear Affirmative Action  </a:t>
            </a:r>
            <a:r>
              <a:rPr lang="fr-FR" dirty="0"/>
              <a:t>: Il y a des doutes légitimes concernant des </a:t>
            </a:r>
            <a:r>
              <a:rPr lang="fr-FR" dirty="0" err="1"/>
              <a:t>dark</a:t>
            </a:r>
            <a:r>
              <a:rPr lang="fr-FR" dirty="0"/>
              <a:t> patterns du type question piège ou manipulation esthétique par rapport à la clarté du consentement</a:t>
            </a:r>
          </a:p>
        </p:txBody>
      </p:sp>
    </p:spTree>
    <p:extLst>
      <p:ext uri="{BB962C8B-B14F-4D97-AF65-F5344CB8AC3E}">
        <p14:creationId xmlns:p14="http://schemas.microsoft.com/office/powerpoint/2010/main" val="204380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212529"/>
                </a:solidFill>
                <a:effectLst/>
                <a:latin typeface="Roboto" panose="02000000000000000000" pitchFamily="2" charset="0"/>
              </a:rPr>
              <a:t>Le Digital </a:t>
            </a:r>
            <a:r>
              <a:rPr lang="fr-FR" b="0" i="0" dirty="0" err="1">
                <a:solidFill>
                  <a:srgbClr val="212529"/>
                </a:solidFill>
                <a:effectLst/>
                <a:latin typeface="Roboto" panose="02000000000000000000" pitchFamily="2" charset="0"/>
              </a:rPr>
              <a:t>Markets</a:t>
            </a:r>
            <a:r>
              <a:rPr lang="fr-FR" b="0" i="0" dirty="0">
                <a:solidFill>
                  <a:srgbClr val="212529"/>
                </a:solidFill>
                <a:effectLst/>
                <a:latin typeface="Roboto" panose="02000000000000000000" pitchFamily="2" charset="0"/>
              </a:rPr>
              <a:t> </a:t>
            </a:r>
            <a:r>
              <a:rPr lang="fr-FR" b="0" i="0" dirty="0" err="1">
                <a:solidFill>
                  <a:srgbClr val="212529"/>
                </a:solidFill>
                <a:effectLst/>
                <a:latin typeface="Roboto" panose="02000000000000000000" pitchFamily="2" charset="0"/>
              </a:rPr>
              <a:t>Act</a:t>
            </a:r>
            <a:r>
              <a:rPr lang="fr-FR" b="0" i="0" dirty="0">
                <a:solidFill>
                  <a:srgbClr val="212529"/>
                </a:solidFill>
                <a:effectLst/>
                <a:latin typeface="Roboto" panose="02000000000000000000" pitchFamily="2" charset="0"/>
              </a:rPr>
              <a:t> instaure un nouveau modèle de régulation fondé sur un système d’obligations graduées, dit « asymétrique », qui cible de façon adéquate les plus grands acteurs.</a:t>
            </a:r>
          </a:p>
          <a:p>
            <a:pPr marL="0" lvl="0" indent="0" algn="l" rtl="0">
              <a:spcBef>
                <a:spcPts val="0"/>
              </a:spcBef>
              <a:spcAft>
                <a:spcPts val="0"/>
              </a:spcAft>
              <a:buNone/>
            </a:pPr>
            <a:r>
              <a:rPr lang="fr-FR" dirty="0"/>
              <a:t>Le DMA vise principalement à réguler le pouvoir de marché des très grandes plateformes numériques </a:t>
            </a:r>
            <a:r>
              <a:rPr lang="fr-FR" dirty="0" err="1"/>
              <a:t>numériques</a:t>
            </a:r>
            <a:r>
              <a:rPr lang="fr-FR" dirty="0"/>
              <a:t> (" </a:t>
            </a:r>
            <a:r>
              <a:rPr lang="fr-FR" dirty="0" err="1"/>
              <a:t>gatekeepers</a:t>
            </a:r>
            <a:r>
              <a:rPr lang="fr-FR" dirty="0"/>
              <a:t> "), en interdisant les " pratiques déloyales " (considérations 4, 6, 12) qui sont explicitement énumérées dans les art. 5 et 6 DMA. Cependant, elle ne couvre pas l'utilisation des </a:t>
            </a:r>
            <a:r>
              <a:rPr lang="fr-FR" dirty="0" err="1"/>
              <a:t>Dark</a:t>
            </a:r>
            <a:r>
              <a:rPr lang="fr-FR" dirty="0"/>
              <a:t> Patterns.</a:t>
            </a:r>
            <a:endParaRPr dirty="0"/>
          </a:p>
        </p:txBody>
      </p:sp>
    </p:spTree>
    <p:extLst>
      <p:ext uri="{BB962C8B-B14F-4D97-AF65-F5344CB8AC3E}">
        <p14:creationId xmlns:p14="http://schemas.microsoft.com/office/powerpoint/2010/main" val="1495813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https://www.gtlaw.com.au/knowledge/new-eu-dark-pattern-laws-changes-digital-services-act#:~:text=The%20DSA%20has%20banned%20providers,distort%20or%20impair%20user%20autonomy.</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https://ec.europa.eu/info/digital-services-act-ensuring-safe-and-accountable-online-environment_fr</a:t>
            </a:r>
            <a:endParaRPr dirty="0"/>
          </a:p>
        </p:txBody>
      </p:sp>
    </p:spTree>
    <p:extLst>
      <p:ext uri="{BB962C8B-B14F-4D97-AF65-F5344CB8AC3E}">
        <p14:creationId xmlns:p14="http://schemas.microsoft.com/office/powerpoint/2010/main" val="415876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3660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fr-FR" b="0" i="0" dirty="0">
                <a:solidFill>
                  <a:srgbClr val="000000"/>
                </a:solidFill>
                <a:effectLst/>
                <a:latin typeface="Open Sans" panose="020B0606030504020204" pitchFamily="34" charset="0"/>
              </a:rPr>
              <a:t>Les TGP sont celles qui comptent plus de 45 millions d’utilisateurs actifs chaque mois, soit 10 % de la population de l’Union européenne.</a:t>
            </a:r>
          </a:p>
          <a:p>
            <a:pPr algn="just"/>
            <a:r>
              <a:rPr lang="fr-FR" b="0" i="0" dirty="0">
                <a:solidFill>
                  <a:srgbClr val="000000"/>
                </a:solidFill>
                <a:effectLst/>
                <a:latin typeface="Open Sans" panose="020B0606030504020204" pitchFamily="34" charset="0"/>
              </a:rPr>
              <a:t>Ce chiffre est dynamique : il évoluera donc avec la population européenne. Tous les six mois, le coordinateur des services numériques vérifiera le franchissement de ces seuils par les intermédiaires placés sous sa juridiction.</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https://twitter.com/dapde_project/status/1484459119608270849</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https://www.gtlaw.com.au/knowledge/new-eu-dark-pattern-laws-changes-digital-services-act#:~:text=The%20DSA%20has%20banned%20providers,distort%20or%20impair%20user%20autonomy.</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https://www.dalloz-actualite.fr/flash/digital-service-act-un-cadre-europeen-pour-fourniture-de-services-en-ligne</a:t>
            </a:r>
            <a:endParaRPr dirty="0"/>
          </a:p>
        </p:txBody>
      </p:sp>
    </p:spTree>
    <p:extLst>
      <p:ext uri="{BB962C8B-B14F-4D97-AF65-F5344CB8AC3E}">
        <p14:creationId xmlns:p14="http://schemas.microsoft.com/office/powerpoint/2010/main" val="848435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Fait à l’aide de l’outil suivant : https://voyant-tools.org/</a:t>
            </a:r>
          </a:p>
        </p:txBody>
      </p:sp>
    </p:spTree>
    <p:extLst>
      <p:ext uri="{BB962C8B-B14F-4D97-AF65-F5344CB8AC3E}">
        <p14:creationId xmlns:p14="http://schemas.microsoft.com/office/powerpoint/2010/main" val="3681058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Fait à l’aide de l’outil suivant : https://voyant-tools.org/</a:t>
            </a:r>
          </a:p>
          <a:p>
            <a:r>
              <a:rPr lang="fr-FR" dirty="0"/>
              <a:t>Total : fréquence absolue dans le texte ; proportion : fréquence relative par million du terme dans le document</a:t>
            </a:r>
          </a:p>
        </p:txBody>
      </p:sp>
    </p:spTree>
    <p:extLst>
      <p:ext uri="{BB962C8B-B14F-4D97-AF65-F5344CB8AC3E}">
        <p14:creationId xmlns:p14="http://schemas.microsoft.com/office/powerpoint/2010/main" val="3709354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1E1E1E"/>
                </a:solidFill>
                <a:effectLst/>
                <a:latin typeface="Open Sans" panose="020B0606030504020204" pitchFamily="34" charset="0"/>
              </a:rPr>
              <a:t>Mathur, </a:t>
            </a:r>
            <a:r>
              <a:rPr lang="fr-FR" b="0" i="0" dirty="0" err="1">
                <a:solidFill>
                  <a:srgbClr val="1E1E1E"/>
                </a:solidFill>
                <a:effectLst/>
                <a:latin typeface="Open Sans" panose="020B0606030504020204" pitchFamily="34" charset="0"/>
              </a:rPr>
              <a:t>Arunesh</a:t>
            </a:r>
            <a:r>
              <a:rPr lang="fr-FR" b="0" i="0" dirty="0">
                <a:solidFill>
                  <a:srgbClr val="1E1E1E"/>
                </a:solidFill>
                <a:effectLst/>
                <a:latin typeface="Open Sans" panose="020B0606030504020204" pitchFamily="34" charset="0"/>
              </a:rPr>
              <a:t>, Jonathan Mayer, and </a:t>
            </a:r>
            <a:r>
              <a:rPr lang="fr-FR" b="0" i="0" dirty="0" err="1">
                <a:solidFill>
                  <a:srgbClr val="1E1E1E"/>
                </a:solidFill>
                <a:effectLst/>
                <a:latin typeface="Open Sans" panose="020B0606030504020204" pitchFamily="34" charset="0"/>
              </a:rPr>
              <a:t>Mihir</a:t>
            </a:r>
            <a:r>
              <a:rPr lang="fr-FR" b="0" i="0" dirty="0">
                <a:solidFill>
                  <a:srgbClr val="1E1E1E"/>
                </a:solidFill>
                <a:effectLst/>
                <a:latin typeface="Open Sans" panose="020B0606030504020204" pitchFamily="34" charset="0"/>
              </a:rPr>
              <a:t> </a:t>
            </a:r>
            <a:r>
              <a:rPr lang="fr-FR" b="0" i="0" dirty="0" err="1">
                <a:solidFill>
                  <a:srgbClr val="1E1E1E"/>
                </a:solidFill>
                <a:effectLst/>
                <a:latin typeface="Open Sans" panose="020B0606030504020204" pitchFamily="34" charset="0"/>
              </a:rPr>
              <a:t>Kshirsagar</a:t>
            </a:r>
            <a:r>
              <a:rPr lang="fr-FR" b="0" i="0" dirty="0">
                <a:solidFill>
                  <a:srgbClr val="1E1E1E"/>
                </a:solidFill>
                <a:effectLst/>
                <a:latin typeface="Open Sans" panose="020B0606030504020204" pitchFamily="34" charset="0"/>
              </a:rPr>
              <a:t>. “</a:t>
            </a:r>
            <a:r>
              <a:rPr lang="fr-FR" b="0" i="0" u="none" strike="noStrike" dirty="0" err="1">
                <a:solidFill>
                  <a:srgbClr val="215990"/>
                </a:solidFill>
                <a:effectLst/>
                <a:latin typeface="Open Sans" panose="020B0606030504020204" pitchFamily="34" charset="0"/>
                <a:hlinkClick r:id="rId3"/>
              </a:rPr>
              <a:t>What</a:t>
            </a:r>
            <a:r>
              <a:rPr lang="fr-FR" b="0" i="0" u="none" strike="noStrike" dirty="0">
                <a:solidFill>
                  <a:srgbClr val="215990"/>
                </a:solidFill>
                <a:effectLst/>
                <a:latin typeface="Open Sans" panose="020B0606030504020204" pitchFamily="34" charset="0"/>
                <a:hlinkClick r:id="rId3"/>
              </a:rPr>
              <a:t> </a:t>
            </a:r>
            <a:r>
              <a:rPr lang="fr-FR" b="0" i="0" u="none" strike="noStrike" dirty="0" err="1">
                <a:solidFill>
                  <a:srgbClr val="215990"/>
                </a:solidFill>
                <a:effectLst/>
                <a:latin typeface="Open Sans" panose="020B0606030504020204" pitchFamily="34" charset="0"/>
                <a:hlinkClick r:id="rId3"/>
              </a:rPr>
              <a:t>Makes</a:t>
            </a:r>
            <a:r>
              <a:rPr lang="fr-FR" b="0" i="0" u="none" strike="noStrike" dirty="0">
                <a:solidFill>
                  <a:srgbClr val="215990"/>
                </a:solidFill>
                <a:effectLst/>
                <a:latin typeface="Open Sans" panose="020B0606030504020204" pitchFamily="34" charset="0"/>
                <a:hlinkClick r:id="rId3"/>
              </a:rPr>
              <a:t> a </a:t>
            </a:r>
            <a:r>
              <a:rPr lang="fr-FR" b="0" i="0" u="none" strike="noStrike" dirty="0" err="1">
                <a:solidFill>
                  <a:srgbClr val="215990"/>
                </a:solidFill>
                <a:effectLst/>
                <a:latin typeface="Open Sans" panose="020B0606030504020204" pitchFamily="34" charset="0"/>
                <a:hlinkClick r:id="rId3"/>
              </a:rPr>
              <a:t>Dark</a:t>
            </a:r>
            <a:r>
              <a:rPr lang="fr-FR" b="0" i="0" u="none" strike="noStrike" dirty="0">
                <a:solidFill>
                  <a:srgbClr val="215990"/>
                </a:solidFill>
                <a:effectLst/>
                <a:latin typeface="Open Sans" panose="020B0606030504020204" pitchFamily="34" charset="0"/>
                <a:hlinkClick r:id="rId3"/>
              </a:rPr>
              <a:t> Pattern.. </a:t>
            </a:r>
            <a:r>
              <a:rPr lang="fr-FR" b="0" i="0" u="none" strike="noStrike" dirty="0" err="1">
                <a:solidFill>
                  <a:srgbClr val="215990"/>
                </a:solidFill>
                <a:effectLst/>
                <a:latin typeface="Open Sans" panose="020B0606030504020204" pitchFamily="34" charset="0"/>
                <a:hlinkClick r:id="rId3"/>
              </a:rPr>
              <a:t>Dark</a:t>
            </a:r>
            <a:r>
              <a:rPr lang="fr-FR" b="0" i="0" u="none" strike="noStrike" dirty="0">
                <a:solidFill>
                  <a:srgbClr val="215990"/>
                </a:solidFill>
                <a:effectLst/>
                <a:latin typeface="Open Sans" panose="020B0606030504020204" pitchFamily="34" charset="0"/>
                <a:hlinkClick r:id="rId3"/>
              </a:rPr>
              <a:t>? Design </a:t>
            </a:r>
            <a:r>
              <a:rPr lang="fr-FR" b="0" i="0" u="none" strike="noStrike" dirty="0" err="1">
                <a:solidFill>
                  <a:srgbClr val="215990"/>
                </a:solidFill>
                <a:effectLst/>
                <a:latin typeface="Open Sans" panose="020B0606030504020204" pitchFamily="34" charset="0"/>
                <a:hlinkClick r:id="rId3"/>
              </a:rPr>
              <a:t>Attributes</a:t>
            </a:r>
            <a:r>
              <a:rPr lang="fr-FR" b="0" i="0" u="none" strike="noStrike" dirty="0">
                <a:solidFill>
                  <a:srgbClr val="215990"/>
                </a:solidFill>
                <a:effectLst/>
                <a:latin typeface="Open Sans" panose="020B0606030504020204" pitchFamily="34" charset="0"/>
                <a:hlinkClick r:id="rId3"/>
              </a:rPr>
              <a:t>, Normative </a:t>
            </a:r>
            <a:r>
              <a:rPr lang="fr-FR" b="0" i="0" u="none" strike="noStrike" dirty="0" err="1">
                <a:solidFill>
                  <a:srgbClr val="215990"/>
                </a:solidFill>
                <a:effectLst/>
                <a:latin typeface="Open Sans" panose="020B0606030504020204" pitchFamily="34" charset="0"/>
                <a:hlinkClick r:id="rId3"/>
              </a:rPr>
              <a:t>Considerations</a:t>
            </a:r>
            <a:r>
              <a:rPr lang="fr-FR" b="0" i="0" u="none" strike="noStrike" dirty="0">
                <a:solidFill>
                  <a:srgbClr val="215990"/>
                </a:solidFill>
                <a:effectLst/>
                <a:latin typeface="Open Sans" panose="020B0606030504020204" pitchFamily="34" charset="0"/>
                <a:hlinkClick r:id="rId3"/>
              </a:rPr>
              <a:t>, and </a:t>
            </a:r>
            <a:r>
              <a:rPr lang="fr-FR" b="0" i="0" u="none" strike="noStrike" dirty="0" err="1">
                <a:solidFill>
                  <a:srgbClr val="215990"/>
                </a:solidFill>
                <a:effectLst/>
                <a:latin typeface="Open Sans" panose="020B0606030504020204" pitchFamily="34" charset="0"/>
                <a:hlinkClick r:id="rId3"/>
              </a:rPr>
              <a:t>Measurement</a:t>
            </a:r>
            <a:r>
              <a:rPr lang="fr-FR" b="0" i="0" u="none" strike="noStrike" dirty="0">
                <a:solidFill>
                  <a:srgbClr val="215990"/>
                </a:solidFill>
                <a:effectLst/>
                <a:latin typeface="Open Sans" panose="020B0606030504020204" pitchFamily="34" charset="0"/>
                <a:hlinkClick r:id="rId3"/>
              </a:rPr>
              <a:t> Methods</a:t>
            </a:r>
            <a:r>
              <a:rPr lang="fr-FR" b="0" i="0" dirty="0">
                <a:solidFill>
                  <a:srgbClr val="1E1E1E"/>
                </a:solidFill>
                <a:effectLst/>
                <a:latin typeface="Open Sans" panose="020B0606030504020204" pitchFamily="34" charset="0"/>
              </a:rPr>
              <a:t>”. ACM </a:t>
            </a:r>
            <a:r>
              <a:rPr lang="fr-FR" b="0" i="0" dirty="0" err="1">
                <a:solidFill>
                  <a:srgbClr val="1E1E1E"/>
                </a:solidFill>
                <a:effectLst/>
                <a:latin typeface="Open Sans" panose="020B0606030504020204" pitchFamily="34" charset="0"/>
              </a:rPr>
              <a:t>Conference</a:t>
            </a:r>
            <a:r>
              <a:rPr lang="fr-FR" b="0" i="0" dirty="0">
                <a:solidFill>
                  <a:srgbClr val="1E1E1E"/>
                </a:solidFill>
                <a:effectLst/>
                <a:latin typeface="Open Sans" panose="020B0606030504020204" pitchFamily="34" charset="0"/>
              </a:rPr>
              <a:t> on Human </a:t>
            </a:r>
            <a:r>
              <a:rPr lang="fr-FR" b="0" i="0" dirty="0" err="1">
                <a:solidFill>
                  <a:srgbClr val="1E1E1E"/>
                </a:solidFill>
                <a:effectLst/>
                <a:latin typeface="Open Sans" panose="020B0606030504020204" pitchFamily="34" charset="0"/>
              </a:rPr>
              <a:t>Factors</a:t>
            </a:r>
            <a:r>
              <a:rPr lang="fr-FR" b="0" i="0" dirty="0">
                <a:solidFill>
                  <a:srgbClr val="1E1E1E"/>
                </a:solidFill>
                <a:effectLst/>
                <a:latin typeface="Open Sans" panose="020B0606030504020204" pitchFamily="34" charset="0"/>
              </a:rPr>
              <a:t> in </a:t>
            </a:r>
            <a:r>
              <a:rPr lang="fr-FR" b="0" i="0" dirty="0" err="1">
                <a:solidFill>
                  <a:srgbClr val="1E1E1E"/>
                </a:solidFill>
                <a:effectLst/>
                <a:latin typeface="Open Sans" panose="020B0606030504020204" pitchFamily="34" charset="0"/>
              </a:rPr>
              <a:t>Computing</a:t>
            </a:r>
            <a:r>
              <a:rPr lang="fr-FR" b="0" i="0" dirty="0">
                <a:solidFill>
                  <a:srgbClr val="1E1E1E"/>
                </a:solidFill>
                <a:effectLst/>
                <a:latin typeface="Open Sans" panose="020B0606030504020204" pitchFamily="34" charset="0"/>
              </a:rPr>
              <a:t> </a:t>
            </a:r>
            <a:r>
              <a:rPr lang="fr-FR" b="0" i="0" dirty="0" err="1">
                <a:solidFill>
                  <a:srgbClr val="1E1E1E"/>
                </a:solidFill>
                <a:effectLst/>
                <a:latin typeface="Open Sans" panose="020B0606030504020204" pitchFamily="34" charset="0"/>
              </a:rPr>
              <a:t>Systems</a:t>
            </a:r>
            <a:r>
              <a:rPr lang="fr-FR" b="0" i="0" dirty="0">
                <a:solidFill>
                  <a:srgbClr val="1E1E1E"/>
                </a:solidFill>
                <a:effectLst/>
                <a:latin typeface="Open Sans" panose="020B0606030504020204" pitchFamily="34" charset="0"/>
              </a:rPr>
              <a:t>. 2021. Web.</a:t>
            </a:r>
          </a:p>
          <a:p>
            <a:pPr marL="0" lvl="0" indent="0" algn="l" rtl="0">
              <a:spcBef>
                <a:spcPts val="0"/>
              </a:spcBef>
              <a:spcAft>
                <a:spcPts val="0"/>
              </a:spcAft>
              <a:buNone/>
            </a:pPr>
            <a:endParaRPr lang="fr-FR" b="0" i="0" dirty="0">
              <a:solidFill>
                <a:srgbClr val="1E1E1E"/>
              </a:solidFill>
              <a:effectLst/>
              <a:latin typeface="Open Sans" panose="020B0606030504020204" pitchFamily="34" charset="0"/>
            </a:endParaRPr>
          </a:p>
        </p:txBody>
      </p:sp>
    </p:spTree>
    <p:extLst>
      <p:ext uri="{BB962C8B-B14F-4D97-AF65-F5344CB8AC3E}">
        <p14:creationId xmlns:p14="http://schemas.microsoft.com/office/powerpoint/2010/main" val="2993726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Annexe 1</a:t>
            </a:r>
          </a:p>
        </p:txBody>
      </p:sp>
    </p:spTree>
    <p:extLst>
      <p:ext uri="{BB962C8B-B14F-4D97-AF65-F5344CB8AC3E}">
        <p14:creationId xmlns:p14="http://schemas.microsoft.com/office/powerpoint/2010/main" val="167677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Annexe 2</a:t>
            </a:r>
          </a:p>
        </p:txBody>
      </p:sp>
    </p:spTree>
    <p:extLst>
      <p:ext uri="{BB962C8B-B14F-4D97-AF65-F5344CB8AC3E}">
        <p14:creationId xmlns:p14="http://schemas.microsoft.com/office/powerpoint/2010/main" val="291430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Annexe 3</a:t>
            </a:r>
            <a:endParaRPr dirty="0"/>
          </a:p>
        </p:txBody>
      </p:sp>
    </p:spTree>
    <p:extLst>
      <p:ext uri="{BB962C8B-B14F-4D97-AF65-F5344CB8AC3E}">
        <p14:creationId xmlns:p14="http://schemas.microsoft.com/office/powerpoint/2010/main" val="2245356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err="1"/>
              <a:t>Brignull</a:t>
            </a:r>
            <a:r>
              <a:rPr lang="fr-FR" dirty="0"/>
              <a:t> doctorat en science cognitives : spécialiste du design d’interfaces numériques</a:t>
            </a:r>
          </a:p>
          <a:p>
            <a:r>
              <a:rPr lang="fr-FR" dirty="0"/>
              <a:t>Pas dans le meilleur intérêt : sans qu’il en soit conscient ou qu’il ne souhaite pas faire</a:t>
            </a:r>
          </a:p>
          <a:p>
            <a:endParaRPr lang="fr-FR" dirty="0"/>
          </a:p>
          <a:p>
            <a:r>
              <a:rPr lang="en-US" b="0" i="1" dirty="0">
                <a:solidFill>
                  <a:srgbClr val="333333"/>
                </a:solidFill>
                <a:effectLst/>
                <a:latin typeface="Courier New" panose="02070309020205020404" pitchFamily="49" charset="0"/>
              </a:rPr>
              <a:t>Colin M. Gray, </a:t>
            </a:r>
            <a:r>
              <a:rPr lang="en-US" b="0" i="1" dirty="0" err="1">
                <a:solidFill>
                  <a:srgbClr val="333333"/>
                </a:solidFill>
                <a:effectLst/>
                <a:latin typeface="Courier New" panose="02070309020205020404" pitchFamily="49" charset="0"/>
              </a:rPr>
              <a:t>Yubo</a:t>
            </a:r>
            <a:r>
              <a:rPr lang="en-US" b="0" i="1" dirty="0">
                <a:solidFill>
                  <a:srgbClr val="333333"/>
                </a:solidFill>
                <a:effectLst/>
                <a:latin typeface="Courier New" panose="02070309020205020404" pitchFamily="49" charset="0"/>
              </a:rPr>
              <a:t> Kou, Bryan Battles, Joseph </a:t>
            </a:r>
            <a:r>
              <a:rPr lang="en-US" b="0" i="1" dirty="0" err="1">
                <a:solidFill>
                  <a:srgbClr val="333333"/>
                </a:solidFill>
                <a:effectLst/>
                <a:latin typeface="Courier New" panose="02070309020205020404" pitchFamily="49" charset="0"/>
              </a:rPr>
              <a:t>Hoggatt</a:t>
            </a:r>
            <a:r>
              <a:rPr lang="en-US" b="0" i="1" dirty="0">
                <a:solidFill>
                  <a:srgbClr val="333333"/>
                </a:solidFill>
                <a:effectLst/>
                <a:latin typeface="Courier New" panose="02070309020205020404" pitchFamily="49" charset="0"/>
              </a:rPr>
              <a:t>, and Austin L. Toombs. 2018. The Dark (Patterns) Side of UX Design. Proceedings of the 2018 CHI Conference on Human Factors in Computing Systems. Association for Computing Machinery, New York, NY, USA, Paper 534, 1–14. </a:t>
            </a:r>
            <a:r>
              <a:rPr lang="en-US" b="0" i="1" dirty="0" err="1">
                <a:solidFill>
                  <a:srgbClr val="333333"/>
                </a:solidFill>
                <a:effectLst/>
                <a:latin typeface="Courier New" panose="02070309020205020404" pitchFamily="49" charset="0"/>
              </a:rPr>
              <a:t>DOI:https</a:t>
            </a:r>
            <a:r>
              <a:rPr lang="en-US" b="0" i="1" dirty="0">
                <a:solidFill>
                  <a:srgbClr val="333333"/>
                </a:solidFill>
                <a:effectLst/>
                <a:latin typeface="Courier New" panose="02070309020205020404" pitchFamily="49" charset="0"/>
              </a:rPr>
              <a:t>://doi.org/10.1145/3173574.3174108</a:t>
            </a:r>
            <a:endParaRPr lang="fr-FR" dirty="0"/>
          </a:p>
        </p:txBody>
      </p:sp>
    </p:spTree>
    <p:extLst>
      <p:ext uri="{BB962C8B-B14F-4D97-AF65-F5344CB8AC3E}">
        <p14:creationId xmlns:p14="http://schemas.microsoft.com/office/powerpoint/2010/main" val="267052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err="1"/>
              <a:t>Nagging</a:t>
            </a:r>
            <a:r>
              <a:rPr lang="fr-FR" dirty="0"/>
              <a:t> : tenace : redirection de la tâche qui peut apparaître une ou plusieurs fois (pas de choix « non » : l’utilisateur est forcé d’activer les notifs à chaque fois)</a:t>
            </a:r>
          </a:p>
          <a:p>
            <a:r>
              <a:rPr lang="fr-FR" dirty="0"/>
              <a:t>Obstruction : bloque le flux des tâches, rend l’exécution plus difficile (3 sous classes)</a:t>
            </a:r>
          </a:p>
          <a:p>
            <a:r>
              <a:rPr lang="fr-FR" dirty="0" err="1"/>
              <a:t>Sneaking</a:t>
            </a:r>
            <a:r>
              <a:rPr lang="fr-FR" dirty="0"/>
              <a:t>  : tente de dissimuler des informations pertinentes à l’utilisateur (4 sous classes) =&gt; cliquer sur la croix ça lance la mise à jour</a:t>
            </a:r>
          </a:p>
          <a:p>
            <a:r>
              <a:rPr lang="fr-FR" dirty="0"/>
              <a:t>Interface </a:t>
            </a:r>
            <a:r>
              <a:rPr lang="fr-FR" dirty="0" err="1"/>
              <a:t>interferences</a:t>
            </a:r>
            <a:r>
              <a:rPr lang="fr-FR" dirty="0"/>
              <a:t> : manipulations de l'interface utilisateur pour l’orienter vers certains éléments (beaucoup de sous classes)</a:t>
            </a:r>
          </a:p>
          <a:p>
            <a:r>
              <a:rPr lang="fr-FR" dirty="0" err="1"/>
              <a:t>Forced</a:t>
            </a:r>
            <a:r>
              <a:rPr lang="fr-FR" dirty="0"/>
              <a:t> action : contraint les utilisateurs à effectuer certaines tâches pour obtenir quelque chose. (3 sous classes : </a:t>
            </a:r>
            <a:r>
              <a:rPr lang="fr-FR" b="0" i="0" dirty="0">
                <a:solidFill>
                  <a:srgbClr val="333333"/>
                </a:solidFill>
                <a:effectLst/>
                <a:latin typeface="Courier New" panose="02070309020205020404" pitchFamily="49" charset="0"/>
              </a:rPr>
              <a:t>Social </a:t>
            </a:r>
            <a:r>
              <a:rPr lang="fr-FR" b="0" i="0" dirty="0" err="1">
                <a:solidFill>
                  <a:srgbClr val="333333"/>
                </a:solidFill>
                <a:effectLst/>
                <a:latin typeface="Courier New" panose="02070309020205020404" pitchFamily="49" charset="0"/>
              </a:rPr>
              <a:t>Pyramid</a:t>
            </a:r>
            <a:r>
              <a:rPr lang="fr-FR" b="0" i="0" dirty="0">
                <a:solidFill>
                  <a:srgbClr val="333333"/>
                </a:solidFill>
                <a:effectLst/>
                <a:latin typeface="Courier New" panose="02070309020205020404" pitchFamily="49" charset="0"/>
              </a:rPr>
              <a:t> ; </a:t>
            </a:r>
            <a:r>
              <a:rPr lang="fr-FR" b="0" i="0" dirty="0" err="1">
                <a:solidFill>
                  <a:srgbClr val="333333"/>
                </a:solidFill>
                <a:effectLst/>
                <a:latin typeface="Courier New" panose="02070309020205020404" pitchFamily="49" charset="0"/>
              </a:rPr>
              <a:t>Privacy</a:t>
            </a:r>
            <a:r>
              <a:rPr lang="fr-FR" b="0" i="0" dirty="0">
                <a:solidFill>
                  <a:srgbClr val="333333"/>
                </a:solidFill>
                <a:effectLst/>
                <a:latin typeface="Courier New" panose="02070309020205020404" pitchFamily="49" charset="0"/>
              </a:rPr>
              <a:t> </a:t>
            </a:r>
            <a:r>
              <a:rPr lang="fr-FR" b="0" i="0" dirty="0" err="1">
                <a:solidFill>
                  <a:srgbClr val="333333"/>
                </a:solidFill>
                <a:effectLst/>
                <a:latin typeface="Courier New" panose="02070309020205020404" pitchFamily="49" charset="0"/>
              </a:rPr>
              <a:t>Zuchering</a:t>
            </a:r>
            <a:r>
              <a:rPr lang="fr-FR" b="0" i="0" dirty="0">
                <a:solidFill>
                  <a:srgbClr val="333333"/>
                </a:solidFill>
                <a:effectLst/>
                <a:latin typeface="Courier New" panose="02070309020205020404" pitchFamily="49" charset="0"/>
              </a:rPr>
              <a:t> ; </a:t>
            </a:r>
            <a:r>
              <a:rPr lang="fr-FR" b="0" i="0" dirty="0">
                <a:solidFill>
                  <a:srgbClr val="333333"/>
                </a:solidFill>
                <a:effectLst/>
                <a:latin typeface="stix"/>
              </a:rPr>
              <a:t> </a:t>
            </a:r>
            <a:r>
              <a:rPr lang="fr-FR" dirty="0"/>
              <a:t>Gamification)</a:t>
            </a:r>
          </a:p>
          <a:p>
            <a:endParaRPr lang="fr-FR" dirty="0"/>
          </a:p>
          <a:p>
            <a:r>
              <a:rPr lang="en-US" b="0" i="1" dirty="0">
                <a:solidFill>
                  <a:srgbClr val="333333"/>
                </a:solidFill>
                <a:effectLst/>
                <a:latin typeface="Courier New" panose="02070309020205020404" pitchFamily="49" charset="0"/>
              </a:rPr>
              <a:t>Colin M. Gray, </a:t>
            </a:r>
            <a:r>
              <a:rPr lang="en-US" b="0" i="1" dirty="0" err="1">
                <a:solidFill>
                  <a:srgbClr val="333333"/>
                </a:solidFill>
                <a:effectLst/>
                <a:latin typeface="Courier New" panose="02070309020205020404" pitchFamily="49" charset="0"/>
              </a:rPr>
              <a:t>Yubo</a:t>
            </a:r>
            <a:r>
              <a:rPr lang="en-US" b="0" i="1" dirty="0">
                <a:solidFill>
                  <a:srgbClr val="333333"/>
                </a:solidFill>
                <a:effectLst/>
                <a:latin typeface="Courier New" panose="02070309020205020404" pitchFamily="49" charset="0"/>
              </a:rPr>
              <a:t> Kou, Bryan Battles, Joseph </a:t>
            </a:r>
            <a:r>
              <a:rPr lang="en-US" b="0" i="1" dirty="0" err="1">
                <a:solidFill>
                  <a:srgbClr val="333333"/>
                </a:solidFill>
                <a:effectLst/>
                <a:latin typeface="Courier New" panose="02070309020205020404" pitchFamily="49" charset="0"/>
              </a:rPr>
              <a:t>Hoggatt</a:t>
            </a:r>
            <a:r>
              <a:rPr lang="en-US" b="0" i="1" dirty="0">
                <a:solidFill>
                  <a:srgbClr val="333333"/>
                </a:solidFill>
                <a:effectLst/>
                <a:latin typeface="Courier New" panose="02070309020205020404" pitchFamily="49" charset="0"/>
              </a:rPr>
              <a:t>, and Austin L. Toombs. 2018. The Dark (Patterns) Side of UX Design. Proceedings of the 2018 CHI Conference on Human Factors in Computing Systems. Association for Computing Machinery, New York, NY, USA, Paper 534, 1–14. </a:t>
            </a:r>
            <a:r>
              <a:rPr lang="en-US" b="0" i="1" dirty="0" err="1">
                <a:solidFill>
                  <a:srgbClr val="333333"/>
                </a:solidFill>
                <a:effectLst/>
                <a:latin typeface="Courier New" panose="02070309020205020404" pitchFamily="49" charset="0"/>
              </a:rPr>
              <a:t>DOI:https</a:t>
            </a:r>
            <a:r>
              <a:rPr lang="en-US" b="0" i="1" dirty="0">
                <a:solidFill>
                  <a:srgbClr val="333333"/>
                </a:solidFill>
                <a:effectLst/>
                <a:latin typeface="Courier New" panose="02070309020205020404" pitchFamily="49" charset="0"/>
              </a:rPr>
              <a:t>://doi.org/10.1145/3173574.3174108</a:t>
            </a:r>
            <a:endParaRPr lang="fr-FR" dirty="0"/>
          </a:p>
        </p:txBody>
      </p:sp>
    </p:spTree>
    <p:extLst>
      <p:ext uri="{BB962C8B-B14F-4D97-AF65-F5344CB8AC3E}">
        <p14:creationId xmlns:p14="http://schemas.microsoft.com/office/powerpoint/2010/main" val="384142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err="1"/>
              <a:t>Nagging</a:t>
            </a:r>
            <a:r>
              <a:rPr lang="fr-FR" dirty="0"/>
              <a:t> : tenace : redirection de la tâche qui peut apparaître une ou plusieurs fois</a:t>
            </a:r>
          </a:p>
          <a:p>
            <a:r>
              <a:rPr lang="fr-FR" dirty="0"/>
              <a:t>Obstruction : bloque le flux des tâches, rend l’exécution plus difficile (3 sous classes)</a:t>
            </a:r>
          </a:p>
          <a:p>
            <a:r>
              <a:rPr lang="fr-FR" dirty="0" err="1"/>
              <a:t>Sneaking</a:t>
            </a:r>
            <a:r>
              <a:rPr lang="fr-FR" dirty="0"/>
              <a:t> : tente de dissimuler des informations pertinentes à l’utilisateur (4 sous classes)</a:t>
            </a:r>
          </a:p>
          <a:p>
            <a:r>
              <a:rPr lang="fr-FR" dirty="0"/>
              <a:t>Interface </a:t>
            </a:r>
            <a:r>
              <a:rPr lang="fr-FR" dirty="0" err="1"/>
              <a:t>interferences</a:t>
            </a:r>
            <a:r>
              <a:rPr lang="fr-FR" dirty="0"/>
              <a:t> : manipulations de l'interface utilisateur pour l’orienter vers certains éléments (beaucoup de sous classes)</a:t>
            </a:r>
          </a:p>
          <a:p>
            <a:r>
              <a:rPr lang="fr-FR" dirty="0" err="1"/>
              <a:t>Forced</a:t>
            </a:r>
            <a:r>
              <a:rPr lang="fr-FR" dirty="0"/>
              <a:t> action : contraint les utilisateurs à effectuer certaines tâches pour obtenir quelque chose. (3 sous classes : </a:t>
            </a:r>
            <a:r>
              <a:rPr lang="fr-FR" b="0" i="0" dirty="0">
                <a:solidFill>
                  <a:srgbClr val="333333"/>
                </a:solidFill>
                <a:effectLst/>
                <a:latin typeface="Courier New" panose="02070309020205020404" pitchFamily="49" charset="0"/>
              </a:rPr>
              <a:t>Social </a:t>
            </a:r>
            <a:r>
              <a:rPr lang="fr-FR" b="0" i="0" dirty="0" err="1">
                <a:solidFill>
                  <a:srgbClr val="333333"/>
                </a:solidFill>
                <a:effectLst/>
                <a:latin typeface="Courier New" panose="02070309020205020404" pitchFamily="49" charset="0"/>
              </a:rPr>
              <a:t>Pyramid</a:t>
            </a:r>
            <a:r>
              <a:rPr lang="fr-FR" b="0" i="0" dirty="0">
                <a:solidFill>
                  <a:srgbClr val="333333"/>
                </a:solidFill>
                <a:effectLst/>
                <a:latin typeface="Courier New" panose="02070309020205020404" pitchFamily="49" charset="0"/>
              </a:rPr>
              <a:t> ; </a:t>
            </a:r>
            <a:r>
              <a:rPr lang="fr-FR" b="0" i="0" dirty="0" err="1">
                <a:solidFill>
                  <a:srgbClr val="333333"/>
                </a:solidFill>
                <a:effectLst/>
                <a:latin typeface="Courier New" panose="02070309020205020404" pitchFamily="49" charset="0"/>
              </a:rPr>
              <a:t>Privacy</a:t>
            </a:r>
            <a:r>
              <a:rPr lang="fr-FR" b="0" i="0" dirty="0">
                <a:solidFill>
                  <a:srgbClr val="333333"/>
                </a:solidFill>
                <a:effectLst/>
                <a:latin typeface="Courier New" panose="02070309020205020404" pitchFamily="49" charset="0"/>
              </a:rPr>
              <a:t> </a:t>
            </a:r>
            <a:r>
              <a:rPr lang="fr-FR" b="0" i="0" dirty="0" err="1">
                <a:solidFill>
                  <a:srgbClr val="333333"/>
                </a:solidFill>
                <a:effectLst/>
                <a:latin typeface="Courier New" panose="02070309020205020404" pitchFamily="49" charset="0"/>
              </a:rPr>
              <a:t>Zuchering</a:t>
            </a:r>
            <a:r>
              <a:rPr lang="fr-FR" b="0" i="0" dirty="0">
                <a:solidFill>
                  <a:srgbClr val="333333"/>
                </a:solidFill>
                <a:effectLst/>
                <a:latin typeface="Courier New" panose="02070309020205020404" pitchFamily="49" charset="0"/>
              </a:rPr>
              <a:t> ; </a:t>
            </a:r>
            <a:r>
              <a:rPr lang="fr-FR" b="0" i="0" dirty="0">
                <a:solidFill>
                  <a:srgbClr val="333333"/>
                </a:solidFill>
                <a:effectLst/>
                <a:latin typeface="stix"/>
              </a:rPr>
              <a:t> </a:t>
            </a:r>
            <a:r>
              <a:rPr lang="fr-FR" dirty="0"/>
              <a:t>Gamification)</a:t>
            </a:r>
          </a:p>
          <a:p>
            <a:endParaRPr lang="fr-FR" dirty="0"/>
          </a:p>
          <a:p>
            <a:r>
              <a:rPr lang="en-US" b="0" i="1" dirty="0">
                <a:solidFill>
                  <a:srgbClr val="333333"/>
                </a:solidFill>
                <a:effectLst/>
                <a:latin typeface="Courier New" panose="02070309020205020404" pitchFamily="49" charset="0"/>
              </a:rPr>
              <a:t>Colin M. Gray, </a:t>
            </a:r>
            <a:r>
              <a:rPr lang="en-US" b="0" i="1" dirty="0" err="1">
                <a:solidFill>
                  <a:srgbClr val="333333"/>
                </a:solidFill>
                <a:effectLst/>
                <a:latin typeface="Courier New" panose="02070309020205020404" pitchFamily="49" charset="0"/>
              </a:rPr>
              <a:t>Yubo</a:t>
            </a:r>
            <a:r>
              <a:rPr lang="en-US" b="0" i="1" dirty="0">
                <a:solidFill>
                  <a:srgbClr val="333333"/>
                </a:solidFill>
                <a:effectLst/>
                <a:latin typeface="Courier New" panose="02070309020205020404" pitchFamily="49" charset="0"/>
              </a:rPr>
              <a:t> Kou, Bryan Battles, Joseph </a:t>
            </a:r>
            <a:r>
              <a:rPr lang="en-US" b="0" i="1" dirty="0" err="1">
                <a:solidFill>
                  <a:srgbClr val="333333"/>
                </a:solidFill>
                <a:effectLst/>
                <a:latin typeface="Courier New" panose="02070309020205020404" pitchFamily="49" charset="0"/>
              </a:rPr>
              <a:t>Hoggatt</a:t>
            </a:r>
            <a:r>
              <a:rPr lang="en-US" b="0" i="1" dirty="0">
                <a:solidFill>
                  <a:srgbClr val="333333"/>
                </a:solidFill>
                <a:effectLst/>
                <a:latin typeface="Courier New" panose="02070309020205020404" pitchFamily="49" charset="0"/>
              </a:rPr>
              <a:t>, and Austin L. Toombs. 2018. The Dark (Patterns) Side of UX Design. Proceedings of the 2018 CHI Conference on Human Factors in Computing Systems. Association for Computing Machinery, New York, NY, USA, Paper 534, 1–14. </a:t>
            </a:r>
            <a:r>
              <a:rPr lang="en-US" b="0" i="1" dirty="0" err="1">
                <a:solidFill>
                  <a:srgbClr val="333333"/>
                </a:solidFill>
                <a:effectLst/>
                <a:latin typeface="Courier New" panose="02070309020205020404" pitchFamily="49" charset="0"/>
              </a:rPr>
              <a:t>DOI:https</a:t>
            </a:r>
            <a:r>
              <a:rPr lang="en-US" b="0" i="1" dirty="0">
                <a:solidFill>
                  <a:srgbClr val="333333"/>
                </a:solidFill>
                <a:effectLst/>
                <a:latin typeface="Courier New" panose="02070309020205020404" pitchFamily="49" charset="0"/>
              </a:rPr>
              <a:t>://doi.org/10.1145/3173574.3174108</a:t>
            </a:r>
            <a:endParaRPr lang="fr-FR" dirty="0"/>
          </a:p>
        </p:txBody>
      </p:sp>
    </p:spTree>
    <p:extLst>
      <p:ext uri="{BB962C8B-B14F-4D97-AF65-F5344CB8AC3E}">
        <p14:creationId xmlns:p14="http://schemas.microsoft.com/office/powerpoint/2010/main" val="850738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Geronimo, Linda &amp; </a:t>
            </a:r>
            <a:r>
              <a:rPr lang="fr-FR" dirty="0" err="1"/>
              <a:t>Braz</a:t>
            </a:r>
            <a:r>
              <a:rPr lang="fr-FR" dirty="0"/>
              <a:t>, Larissa &amp; </a:t>
            </a:r>
            <a:r>
              <a:rPr lang="fr-FR" dirty="0" err="1"/>
              <a:t>Fregnan</a:t>
            </a:r>
            <a:r>
              <a:rPr lang="fr-FR" dirty="0"/>
              <a:t>, Enrico &amp; </a:t>
            </a:r>
            <a:r>
              <a:rPr lang="fr-FR" dirty="0" err="1"/>
              <a:t>Palomba</a:t>
            </a:r>
            <a:r>
              <a:rPr lang="fr-FR" dirty="0"/>
              <a:t>, Fabio &amp; </a:t>
            </a:r>
            <a:r>
              <a:rPr lang="fr-FR" dirty="0" err="1"/>
              <a:t>Bacchelli</a:t>
            </a:r>
            <a:r>
              <a:rPr lang="fr-FR" dirty="0"/>
              <a:t>, Alberto. (2020). UI </a:t>
            </a:r>
            <a:r>
              <a:rPr lang="fr-FR" dirty="0" err="1"/>
              <a:t>Dark</a:t>
            </a:r>
            <a:r>
              <a:rPr lang="fr-FR" dirty="0"/>
              <a:t> Patterns and </a:t>
            </a:r>
            <a:r>
              <a:rPr lang="fr-FR" dirty="0" err="1"/>
              <a:t>Where</a:t>
            </a:r>
            <a:r>
              <a:rPr lang="fr-FR" dirty="0"/>
              <a:t> to </a:t>
            </a:r>
            <a:r>
              <a:rPr lang="fr-FR" dirty="0" err="1"/>
              <a:t>Find</a:t>
            </a:r>
            <a:r>
              <a:rPr lang="fr-FR" dirty="0"/>
              <a:t> </a:t>
            </a:r>
            <a:r>
              <a:rPr lang="fr-FR" dirty="0" err="1"/>
              <a:t>Them</a:t>
            </a:r>
            <a:r>
              <a:rPr lang="fr-FR" dirty="0"/>
              <a:t>: A </a:t>
            </a:r>
            <a:r>
              <a:rPr lang="fr-FR" dirty="0" err="1"/>
              <a:t>Study</a:t>
            </a:r>
            <a:r>
              <a:rPr lang="fr-FR" dirty="0"/>
              <a:t> on Mobile Applications and User Perception. 1-14. 10.1145/3313831.3376600. </a:t>
            </a:r>
          </a:p>
          <a:p>
            <a:endParaRPr lang="fr-FR" dirty="0"/>
          </a:p>
        </p:txBody>
      </p:sp>
    </p:spTree>
    <p:extLst>
      <p:ext uri="{BB962C8B-B14F-4D97-AF65-F5344CB8AC3E}">
        <p14:creationId xmlns:p14="http://schemas.microsoft.com/office/powerpoint/2010/main" val="10511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err="1"/>
              <a:t>Nouwens</a:t>
            </a:r>
            <a:r>
              <a:rPr lang="fr-FR" dirty="0"/>
              <a:t>, Midas &amp; </a:t>
            </a:r>
            <a:r>
              <a:rPr lang="fr-FR" dirty="0" err="1"/>
              <a:t>Liccardi</a:t>
            </a:r>
            <a:r>
              <a:rPr lang="fr-FR" dirty="0"/>
              <a:t>, </a:t>
            </a:r>
            <a:r>
              <a:rPr lang="fr-FR" dirty="0" err="1"/>
              <a:t>Ilaria</a:t>
            </a:r>
            <a:r>
              <a:rPr lang="fr-FR" dirty="0"/>
              <a:t> &amp; </a:t>
            </a:r>
            <a:r>
              <a:rPr lang="fr-FR" dirty="0" err="1"/>
              <a:t>Veale</a:t>
            </a:r>
            <a:r>
              <a:rPr lang="fr-FR" dirty="0"/>
              <a:t>, Michael &amp; </a:t>
            </a:r>
            <a:r>
              <a:rPr lang="fr-FR" dirty="0" err="1"/>
              <a:t>Karger</a:t>
            </a:r>
            <a:r>
              <a:rPr lang="fr-FR" dirty="0"/>
              <a:t>, David &amp; </a:t>
            </a:r>
            <a:r>
              <a:rPr lang="fr-FR" dirty="0" err="1"/>
              <a:t>Kagal</a:t>
            </a:r>
            <a:r>
              <a:rPr lang="fr-FR" dirty="0"/>
              <a:t>, </a:t>
            </a:r>
            <a:r>
              <a:rPr lang="fr-FR" dirty="0" err="1"/>
              <a:t>Lalana</a:t>
            </a:r>
            <a:r>
              <a:rPr lang="fr-FR" dirty="0"/>
              <a:t>. (2020). </a:t>
            </a:r>
            <a:r>
              <a:rPr lang="fr-FR" dirty="0" err="1"/>
              <a:t>Dark</a:t>
            </a:r>
            <a:r>
              <a:rPr lang="fr-FR" dirty="0"/>
              <a:t> Patterns </a:t>
            </a:r>
            <a:r>
              <a:rPr lang="fr-FR" dirty="0" err="1"/>
              <a:t>after</a:t>
            </a:r>
            <a:r>
              <a:rPr lang="fr-FR" dirty="0"/>
              <a:t> the GDPR: </a:t>
            </a:r>
            <a:r>
              <a:rPr lang="fr-FR" dirty="0" err="1"/>
              <a:t>Scraping</a:t>
            </a:r>
            <a:r>
              <a:rPr lang="fr-FR" dirty="0"/>
              <a:t> Consent Pop-ups and </a:t>
            </a:r>
            <a:r>
              <a:rPr lang="fr-FR" dirty="0" err="1"/>
              <a:t>Demonstrating</a:t>
            </a:r>
            <a:r>
              <a:rPr lang="fr-FR" dirty="0"/>
              <a:t> </a:t>
            </a:r>
            <a:r>
              <a:rPr lang="fr-FR" dirty="0" err="1"/>
              <a:t>their</a:t>
            </a:r>
            <a:r>
              <a:rPr lang="fr-FR" dirty="0"/>
              <a:t> Influence. 1-13. 10.1145/3313831.3376321. </a:t>
            </a:r>
          </a:p>
          <a:p>
            <a:endParaRPr lang="fr-FR" dirty="0"/>
          </a:p>
          <a:p>
            <a:r>
              <a:rPr lang="fr-FR" dirty="0" err="1"/>
              <a:t>Machuletz</a:t>
            </a:r>
            <a:r>
              <a:rPr lang="fr-FR" dirty="0"/>
              <a:t>, Dominique &amp; Böhme, Rainer. (2020). Multiple </a:t>
            </a:r>
            <a:r>
              <a:rPr lang="fr-FR" dirty="0" err="1"/>
              <a:t>Purposes</a:t>
            </a:r>
            <a:r>
              <a:rPr lang="fr-FR" dirty="0"/>
              <a:t>, Multiple </a:t>
            </a:r>
            <a:r>
              <a:rPr lang="fr-FR" dirty="0" err="1"/>
              <a:t>Problems</a:t>
            </a:r>
            <a:r>
              <a:rPr lang="fr-FR" dirty="0"/>
              <a:t>: A User </a:t>
            </a:r>
            <a:r>
              <a:rPr lang="fr-FR" dirty="0" err="1"/>
              <a:t>Study</a:t>
            </a:r>
            <a:r>
              <a:rPr lang="fr-FR" dirty="0"/>
              <a:t> of Consent </a:t>
            </a:r>
            <a:r>
              <a:rPr lang="fr-FR" dirty="0" err="1"/>
              <a:t>Dialogs</a:t>
            </a:r>
            <a:r>
              <a:rPr lang="fr-FR" dirty="0"/>
              <a:t> </a:t>
            </a:r>
            <a:r>
              <a:rPr lang="fr-FR" dirty="0" err="1"/>
              <a:t>after</a:t>
            </a:r>
            <a:r>
              <a:rPr lang="fr-FR" dirty="0"/>
              <a:t> GDPR. </a:t>
            </a:r>
            <a:r>
              <a:rPr lang="fr-FR" dirty="0" err="1"/>
              <a:t>Proceedings</a:t>
            </a:r>
            <a:r>
              <a:rPr lang="fr-FR" dirty="0"/>
              <a:t> on </a:t>
            </a:r>
            <a:r>
              <a:rPr lang="fr-FR" dirty="0" err="1"/>
              <a:t>Privacy</a:t>
            </a:r>
            <a:r>
              <a:rPr lang="fr-FR" dirty="0"/>
              <a:t> </a:t>
            </a:r>
            <a:r>
              <a:rPr lang="fr-FR" dirty="0" err="1"/>
              <a:t>Enhancing</a:t>
            </a:r>
            <a:r>
              <a:rPr lang="fr-FR" dirty="0"/>
              <a:t> Technologies. 2020. 481-498. 10.2478/popets-2020-0037. </a:t>
            </a:r>
          </a:p>
          <a:p>
            <a:endParaRPr lang="fr-FR" dirty="0"/>
          </a:p>
          <a:p>
            <a:r>
              <a:rPr lang="fr-FR" dirty="0" err="1"/>
              <a:t>Luguri</a:t>
            </a:r>
            <a:r>
              <a:rPr lang="fr-FR" dirty="0"/>
              <a:t>, Jamie &amp; </a:t>
            </a:r>
            <a:r>
              <a:rPr lang="fr-FR" dirty="0" err="1"/>
              <a:t>Strahilevitz</a:t>
            </a:r>
            <a:r>
              <a:rPr lang="fr-FR" dirty="0"/>
              <a:t>, </a:t>
            </a:r>
            <a:r>
              <a:rPr lang="fr-FR" dirty="0" err="1"/>
              <a:t>Lior</a:t>
            </a:r>
            <a:r>
              <a:rPr lang="fr-FR" dirty="0"/>
              <a:t>. (2019). Shining a Light on </a:t>
            </a:r>
            <a:r>
              <a:rPr lang="fr-FR" dirty="0" err="1"/>
              <a:t>Dark</a:t>
            </a:r>
            <a:r>
              <a:rPr lang="fr-FR" dirty="0"/>
              <a:t> Patterns. SSRN </a:t>
            </a:r>
            <a:r>
              <a:rPr lang="fr-FR" dirty="0" err="1"/>
              <a:t>Electronic</a:t>
            </a:r>
            <a:r>
              <a:rPr lang="fr-FR" dirty="0"/>
              <a:t> Journal. 10.2139/ssrn.3431205. </a:t>
            </a:r>
          </a:p>
        </p:txBody>
      </p:sp>
    </p:spTree>
    <p:extLst>
      <p:ext uri="{BB962C8B-B14F-4D97-AF65-F5344CB8AC3E}">
        <p14:creationId xmlns:p14="http://schemas.microsoft.com/office/powerpoint/2010/main" val="142259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333333"/>
                </a:solidFill>
                <a:effectLst/>
                <a:latin typeface="Helvetica Neue"/>
              </a:rPr>
              <a:t>Thaler, R. H., &amp; Sunstein, C. R. (2008). </a:t>
            </a:r>
            <a:r>
              <a:rPr lang="en-US" b="0" i="1" dirty="0">
                <a:solidFill>
                  <a:srgbClr val="333333"/>
                </a:solidFill>
                <a:effectLst/>
                <a:latin typeface="Helvetica Neue"/>
              </a:rPr>
              <a:t>Nudge: improving decisions about health, wealth, and happiness.</a:t>
            </a:r>
            <a:r>
              <a:rPr lang="en-US" b="0" i="0" dirty="0">
                <a:solidFill>
                  <a:srgbClr val="333333"/>
                </a:solidFill>
                <a:effectLst/>
                <a:latin typeface="Helvetica Neue"/>
              </a:rPr>
              <a:t> New Haven: Yale University Press.</a:t>
            </a:r>
          </a:p>
          <a:p>
            <a:pPr marL="158750" indent="0">
              <a:buNone/>
            </a:pPr>
            <a:endParaRPr lang="en-US" b="0" i="0" dirty="0">
              <a:solidFill>
                <a:srgbClr val="20202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Simon, H. A. (1955). A Behavioral Model of Rational Choice. </a:t>
            </a:r>
            <a:r>
              <a:rPr lang="en-US" i="1" dirty="0"/>
              <a:t>The Quarterly Journal of Economics</a:t>
            </a:r>
            <a:r>
              <a:rPr lang="en-US" dirty="0"/>
              <a:t>, </a:t>
            </a:r>
            <a:r>
              <a:rPr lang="en-US" i="1" dirty="0"/>
              <a:t>69</a:t>
            </a:r>
            <a:r>
              <a:rPr lang="en-US" dirty="0"/>
              <a:t>(1), 99–118. https://doi.org/10.2307/1884852</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Sunstein, C. R., &amp; Thaler, R. H. (2003). Libertarian Paternalism Is Not an Oxymoron. </a:t>
            </a:r>
            <a:r>
              <a:rPr lang="en-US" i="1" dirty="0"/>
              <a:t>The University of Chicago Law Review</a:t>
            </a:r>
            <a:r>
              <a:rPr lang="en-US" dirty="0"/>
              <a:t>, </a:t>
            </a:r>
            <a:r>
              <a:rPr lang="en-US" i="1" dirty="0"/>
              <a:t>70</a:t>
            </a:r>
            <a:r>
              <a:rPr lang="en-US" dirty="0"/>
              <a:t>(4), 1159–1202. https://doi.org/10.2307/1600573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202020"/>
                </a:solidFill>
                <a:effectLst/>
                <a:latin typeface="Arial" panose="020B0604020202020204" pitchFamily="34" charset="0"/>
              </a:rPr>
              <a:t>Thaler, R.H. (2018), ‘Nudge, not sludge’, </a:t>
            </a:r>
            <a:r>
              <a:rPr lang="en-US" b="0" i="1" dirty="0">
                <a:solidFill>
                  <a:srgbClr val="202020"/>
                </a:solidFill>
                <a:effectLst/>
                <a:latin typeface="Arial" panose="020B0604020202020204" pitchFamily="34" charset="0"/>
              </a:rPr>
              <a:t>Science</a:t>
            </a:r>
            <a:r>
              <a:rPr lang="en-US" b="0" i="0" dirty="0">
                <a:solidFill>
                  <a:srgbClr val="202020"/>
                </a:solidFill>
                <a:effectLst/>
                <a:latin typeface="Arial" panose="020B0604020202020204" pitchFamily="34" charset="0"/>
              </a:rPr>
              <a:t>, </a:t>
            </a:r>
            <a:r>
              <a:rPr lang="en-US" b="1" i="0" dirty="0">
                <a:solidFill>
                  <a:srgbClr val="202020"/>
                </a:solidFill>
                <a:effectLst/>
                <a:latin typeface="Arial" panose="020B0604020202020204" pitchFamily="34" charset="0"/>
              </a:rPr>
              <a:t>361</a:t>
            </a:r>
            <a:r>
              <a:rPr lang="en-US" b="0" i="0" dirty="0">
                <a:solidFill>
                  <a:srgbClr val="202020"/>
                </a:solidFill>
                <a:effectLst/>
                <a:latin typeface="Arial" panose="020B0604020202020204" pitchFamily="34" charset="0"/>
              </a:rPr>
              <a:t>:6401, p. 431.</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Open Sans" panose="020B0606030504020204" pitchFamily="34" charset="0"/>
              </a:rPr>
              <a:t>Karen Yeung (2017) ‘</a:t>
            </a:r>
            <a:r>
              <a:rPr lang="en-US" b="0" i="0" dirty="0" err="1">
                <a:solidFill>
                  <a:srgbClr val="333333"/>
                </a:solidFill>
                <a:effectLst/>
                <a:latin typeface="Open Sans" panose="020B0606030504020204" pitchFamily="34" charset="0"/>
              </a:rPr>
              <a:t>Hypernudge</a:t>
            </a:r>
            <a:r>
              <a:rPr lang="en-US" b="0" i="0" dirty="0">
                <a:solidFill>
                  <a:srgbClr val="333333"/>
                </a:solidFill>
                <a:effectLst/>
                <a:latin typeface="Open Sans" panose="020B0606030504020204" pitchFamily="34" charset="0"/>
              </a:rPr>
              <a:t>’: Big Data as a mode of regulation by design, Information, Communication &amp; Society, 20:1, 118-136, DOI: </a:t>
            </a:r>
            <a:r>
              <a:rPr lang="en-US" b="0" i="0" u="sng" dirty="0">
                <a:solidFill>
                  <a:srgbClr val="333333"/>
                </a:solidFill>
                <a:effectLst/>
                <a:latin typeface="Open Sans" panose="020B0606030504020204" pitchFamily="34" charset="0"/>
                <a:hlinkClick r:id="rId3"/>
              </a:rPr>
              <a:t>10.1080/1369118X.2016.1186713</a:t>
            </a:r>
            <a:endParaRPr lang="en-US" b="0" i="0" dirty="0">
              <a:solidFill>
                <a:srgbClr val="333333"/>
              </a:solidFill>
              <a:effectLst/>
              <a:latin typeface="Open Sans" panose="020B0606030504020204" pitchFamily="34" charset="0"/>
            </a:endParaRPr>
          </a:p>
          <a:p>
            <a:pPr marL="158750" indent="0">
              <a:buNone/>
            </a:pPr>
            <a:br>
              <a:rPr lang="en-US" dirty="0"/>
            </a:b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fr-FR" dirty="0"/>
          </a:p>
        </p:txBody>
      </p:sp>
    </p:spTree>
    <p:extLst>
      <p:ext uri="{BB962C8B-B14F-4D97-AF65-F5344CB8AC3E}">
        <p14:creationId xmlns:p14="http://schemas.microsoft.com/office/powerpoint/2010/main" val="531189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4A4A4A"/>
                </a:solidFill>
                <a:effectLst/>
                <a:latin typeface="-apple-system"/>
              </a:rPr>
              <a:t>Kahneman, D. (2011). </a:t>
            </a:r>
            <a:r>
              <a:rPr lang="en-US" b="0" i="1" dirty="0">
                <a:solidFill>
                  <a:srgbClr val="4A4A4A"/>
                </a:solidFill>
                <a:effectLst/>
                <a:latin typeface="-apple-system"/>
              </a:rPr>
              <a:t>Thinking, fast and slow</a:t>
            </a:r>
            <a:r>
              <a:rPr lang="en-US" b="0" i="0" dirty="0">
                <a:solidFill>
                  <a:srgbClr val="4A4A4A"/>
                </a:solidFill>
                <a:effectLst/>
                <a:latin typeface="-apple-system"/>
              </a:rPr>
              <a:t>. Farrar, Straus and Giroux.</a:t>
            </a:r>
          </a:p>
          <a:p>
            <a:pPr marL="0" lvl="0" indent="0" algn="l" rtl="0">
              <a:spcBef>
                <a:spcPts val="0"/>
              </a:spcBef>
              <a:spcAft>
                <a:spcPts val="0"/>
              </a:spcAft>
              <a:buNone/>
            </a:pPr>
            <a:endParaRPr lang="en-US" b="0" i="0" dirty="0">
              <a:solidFill>
                <a:srgbClr val="4A4A4A"/>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Tversky, A., &amp; Kahneman, D. (1974). Judgment under Uncertainty: Heuristics and Biases. </a:t>
            </a:r>
            <a:r>
              <a:rPr lang="en-US" i="1" dirty="0"/>
              <a:t>Science</a:t>
            </a:r>
            <a:r>
              <a:rPr lang="en-US" dirty="0"/>
              <a:t>, </a:t>
            </a:r>
            <a:r>
              <a:rPr lang="en-US" i="1" dirty="0"/>
              <a:t>185</a:t>
            </a:r>
            <a:r>
              <a:rPr lang="en-US" dirty="0"/>
              <a:t>(4157), 1124–1131. http://www.jstor.org/stable/1738360</a:t>
            </a:r>
          </a:p>
          <a:p>
            <a:pPr marL="0" lvl="0" indent="0" algn="l" rtl="0">
              <a:spcBef>
                <a:spcPts val="0"/>
              </a:spcBef>
              <a:spcAft>
                <a:spcPts val="0"/>
              </a:spcAft>
              <a:buNone/>
            </a:pPr>
            <a:endParaRPr lang="en-US" b="0" i="0" dirty="0">
              <a:solidFill>
                <a:srgbClr val="4A4A4A"/>
              </a:solidFill>
              <a:effectLst/>
              <a:latin typeface="-apple-system"/>
            </a:endParaRPr>
          </a:p>
          <a:p>
            <a:pPr marL="0" lvl="0" indent="0" algn="l" rtl="0">
              <a:spcBef>
                <a:spcPts val="0"/>
              </a:spcBef>
              <a:spcAft>
                <a:spcPts val="0"/>
              </a:spcAft>
              <a:buNone/>
            </a:pPr>
            <a:endParaRPr lang="en-US" b="0" i="0" dirty="0">
              <a:solidFill>
                <a:srgbClr val="4A4A4A"/>
              </a:solidFill>
              <a:effectLst/>
              <a:latin typeface="-apple-system"/>
            </a:endParaRPr>
          </a:p>
          <a:p>
            <a:pPr marL="0" lvl="0" indent="0" algn="l" rtl="0">
              <a:spcBef>
                <a:spcPts val="0"/>
              </a:spcBef>
              <a:spcAft>
                <a:spcPts val="0"/>
              </a:spcAft>
              <a:buNone/>
            </a:pPr>
            <a:r>
              <a:rPr lang="en-US" b="0" i="0" dirty="0" err="1">
                <a:solidFill>
                  <a:srgbClr val="4A4A4A"/>
                </a:solidFill>
                <a:effectLst/>
                <a:latin typeface="-apple-system"/>
              </a:rPr>
              <a:t>Ces</a:t>
            </a:r>
            <a:r>
              <a:rPr lang="en-US" b="0" i="0" dirty="0">
                <a:solidFill>
                  <a:srgbClr val="4A4A4A"/>
                </a:solidFill>
                <a:effectLst/>
                <a:latin typeface="-apple-system"/>
              </a:rPr>
              <a:t> systems font </a:t>
            </a:r>
            <a:r>
              <a:rPr lang="en-US" b="0" i="0" dirty="0" err="1">
                <a:solidFill>
                  <a:srgbClr val="4A4A4A"/>
                </a:solidFill>
                <a:effectLst/>
                <a:latin typeface="-apple-system"/>
              </a:rPr>
              <a:t>qu’il</a:t>
            </a:r>
            <a:r>
              <a:rPr lang="en-US" b="0" i="0" dirty="0">
                <a:solidFill>
                  <a:srgbClr val="4A4A4A"/>
                </a:solidFill>
                <a:effectLst/>
                <a:latin typeface="-apple-system"/>
              </a:rPr>
              <a:t> </a:t>
            </a:r>
            <a:r>
              <a:rPr lang="en-US" b="0" i="0" dirty="0" err="1">
                <a:solidFill>
                  <a:srgbClr val="4A4A4A"/>
                </a:solidFill>
                <a:effectLst/>
                <a:latin typeface="-apple-system"/>
              </a:rPr>
              <a:t>existe</a:t>
            </a:r>
            <a:r>
              <a:rPr lang="en-US" b="0" i="0" dirty="0">
                <a:solidFill>
                  <a:srgbClr val="4A4A4A"/>
                </a:solidFill>
                <a:effectLst/>
                <a:latin typeface="-apple-system"/>
              </a:rPr>
              <a:t> des </a:t>
            </a:r>
            <a:r>
              <a:rPr lang="en-US" b="0" i="0" dirty="0" err="1">
                <a:solidFill>
                  <a:srgbClr val="4A4A4A"/>
                </a:solidFill>
                <a:effectLst/>
                <a:latin typeface="-apple-system"/>
              </a:rPr>
              <a:t>heuristiques</a:t>
            </a:r>
            <a:r>
              <a:rPr lang="en-US" b="0" i="0" dirty="0">
                <a:solidFill>
                  <a:srgbClr val="4A4A4A"/>
                </a:solidFill>
                <a:effectLst/>
                <a:latin typeface="-apple-system"/>
              </a:rPr>
              <a:t> = des </a:t>
            </a:r>
            <a:r>
              <a:rPr lang="en-US" b="0" i="0" dirty="0" err="1">
                <a:solidFill>
                  <a:srgbClr val="4A4A4A"/>
                </a:solidFill>
                <a:effectLst/>
                <a:latin typeface="-apple-system"/>
              </a:rPr>
              <a:t>raccourcis</a:t>
            </a:r>
            <a:r>
              <a:rPr lang="en-US" b="0" i="0" dirty="0">
                <a:solidFill>
                  <a:srgbClr val="4A4A4A"/>
                </a:solidFill>
                <a:effectLst/>
                <a:latin typeface="-apple-system"/>
              </a:rPr>
              <a:t>, “</a:t>
            </a:r>
            <a:r>
              <a:rPr lang="en-US" b="0" i="0" dirty="0" err="1">
                <a:solidFill>
                  <a:srgbClr val="4A4A4A"/>
                </a:solidFill>
                <a:effectLst/>
                <a:latin typeface="-apple-system"/>
              </a:rPr>
              <a:t>règles</a:t>
            </a:r>
            <a:r>
              <a:rPr lang="en-US" b="0" i="0" dirty="0">
                <a:solidFill>
                  <a:srgbClr val="4A4A4A"/>
                </a:solidFill>
                <a:effectLst/>
                <a:latin typeface="-apple-system"/>
              </a:rPr>
              <a:t> </a:t>
            </a:r>
            <a:r>
              <a:rPr lang="en-US" b="0" i="0" dirty="0" err="1">
                <a:solidFill>
                  <a:srgbClr val="4A4A4A"/>
                </a:solidFill>
                <a:effectLst/>
                <a:latin typeface="-apple-system"/>
              </a:rPr>
              <a:t>empiriques</a:t>
            </a:r>
            <a:r>
              <a:rPr lang="en-US" b="0" i="0" dirty="0">
                <a:solidFill>
                  <a:srgbClr val="4A4A4A"/>
                </a:solidFill>
                <a:effectLst/>
                <a:latin typeface="-apple-system"/>
              </a:rPr>
              <a:t>” qui </a:t>
            </a:r>
            <a:r>
              <a:rPr lang="en-US" b="0" i="0" dirty="0" err="1">
                <a:solidFill>
                  <a:srgbClr val="4A4A4A"/>
                </a:solidFill>
                <a:effectLst/>
                <a:latin typeface="-apple-system"/>
              </a:rPr>
              <a:t>facilitent</a:t>
            </a:r>
            <a:r>
              <a:rPr lang="en-US" b="0" i="0" dirty="0">
                <a:solidFill>
                  <a:srgbClr val="4A4A4A"/>
                </a:solidFill>
                <a:effectLst/>
                <a:latin typeface="-apple-system"/>
              </a:rPr>
              <a:t> la </a:t>
            </a:r>
            <a:r>
              <a:rPr lang="en-US" b="0" i="0" dirty="0" err="1">
                <a:solidFill>
                  <a:srgbClr val="4A4A4A"/>
                </a:solidFill>
                <a:effectLst/>
                <a:latin typeface="-apple-system"/>
              </a:rPr>
              <a:t>prise</a:t>
            </a:r>
            <a:r>
              <a:rPr lang="en-US" b="0" i="0" dirty="0">
                <a:solidFill>
                  <a:srgbClr val="4A4A4A"/>
                </a:solidFill>
                <a:effectLst/>
                <a:latin typeface="-apple-system"/>
              </a:rPr>
              <a:t> de decision =&gt; </a:t>
            </a:r>
            <a:r>
              <a:rPr lang="en-US" b="0" i="0" dirty="0" err="1">
                <a:solidFill>
                  <a:srgbClr val="4A4A4A"/>
                </a:solidFill>
                <a:effectLst/>
                <a:latin typeface="-apple-system"/>
              </a:rPr>
              <a:t>permet</a:t>
            </a:r>
            <a:r>
              <a:rPr lang="en-US" b="0" i="0" dirty="0">
                <a:solidFill>
                  <a:srgbClr val="4A4A4A"/>
                </a:solidFill>
                <a:effectLst/>
                <a:latin typeface="-apple-system"/>
              </a:rPr>
              <a:t> de </a:t>
            </a:r>
            <a:r>
              <a:rPr lang="en-US" b="0" i="0" dirty="0" err="1">
                <a:solidFill>
                  <a:srgbClr val="4A4A4A"/>
                </a:solidFill>
                <a:effectLst/>
                <a:latin typeface="-apple-system"/>
              </a:rPr>
              <a:t>trouver</a:t>
            </a:r>
            <a:r>
              <a:rPr lang="en-US" b="0" i="0" dirty="0">
                <a:solidFill>
                  <a:srgbClr val="4A4A4A"/>
                </a:solidFill>
                <a:effectLst/>
                <a:latin typeface="-apple-system"/>
              </a:rPr>
              <a:t> </a:t>
            </a:r>
            <a:r>
              <a:rPr lang="en-US" b="0" i="0" dirty="0" err="1">
                <a:solidFill>
                  <a:srgbClr val="4A4A4A"/>
                </a:solidFill>
                <a:effectLst/>
                <a:latin typeface="-apple-system"/>
              </a:rPr>
              <a:t>une</a:t>
            </a:r>
            <a:r>
              <a:rPr lang="en-US" b="0" i="0" dirty="0">
                <a:solidFill>
                  <a:srgbClr val="4A4A4A"/>
                </a:solidFill>
                <a:effectLst/>
                <a:latin typeface="-apple-system"/>
              </a:rPr>
              <a:t> solution suffisante </a:t>
            </a:r>
            <a:r>
              <a:rPr lang="en-US" b="0" i="0" dirty="0" err="1">
                <a:solidFill>
                  <a:srgbClr val="4A4A4A"/>
                </a:solidFill>
                <a:effectLst/>
                <a:latin typeface="-apple-system"/>
              </a:rPr>
              <a:t>mais</a:t>
            </a:r>
            <a:r>
              <a:rPr lang="en-US" b="0" i="0" dirty="0">
                <a:solidFill>
                  <a:srgbClr val="4A4A4A"/>
                </a:solidFill>
                <a:effectLst/>
                <a:latin typeface="-apple-system"/>
              </a:rPr>
              <a:t> pas </a:t>
            </a:r>
            <a:r>
              <a:rPr lang="en-US" b="0" i="0" dirty="0" err="1">
                <a:solidFill>
                  <a:srgbClr val="4A4A4A"/>
                </a:solidFill>
                <a:effectLst/>
                <a:latin typeface="-apple-system"/>
              </a:rPr>
              <a:t>optimale</a:t>
            </a:r>
            <a:r>
              <a:rPr lang="en-US" b="0" i="0" dirty="0">
                <a:solidFill>
                  <a:srgbClr val="4A4A4A"/>
                </a:solidFill>
                <a:effectLst/>
                <a:latin typeface="-apple-system"/>
              </a:rPr>
              <a:t>.</a:t>
            </a:r>
            <a:endParaRPr dirty="0"/>
          </a:p>
        </p:txBody>
      </p:sp>
    </p:spTree>
    <p:extLst>
      <p:ext uri="{BB962C8B-B14F-4D97-AF65-F5344CB8AC3E}">
        <p14:creationId xmlns:p14="http://schemas.microsoft.com/office/powerpoint/2010/main" val="396453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9" r:id="rId4"/>
    <p:sldLayoutId id="2147483660" r:id="rId5"/>
    <p:sldLayoutId id="2147483661" r:id="rId6"/>
    <p:sldLayoutId id="2147483664"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4712" y="1139150"/>
            <a:ext cx="5977745" cy="11798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i="1" dirty="0">
                <a:latin typeface="Rajdhani"/>
                <a:ea typeface="Rajdhani"/>
                <a:cs typeface="Rajdhani"/>
                <a:sym typeface="Rajdhani"/>
              </a:rPr>
              <a:t>Dark patterns</a:t>
            </a:r>
            <a:endParaRPr i="1" dirty="0">
              <a:latin typeface="Rajdhani"/>
              <a:ea typeface="Rajdhani"/>
              <a:cs typeface="Rajdhani"/>
              <a:sym typeface="Rajdhani"/>
            </a:endParaRPr>
          </a:p>
        </p:txBody>
      </p:sp>
      <p:sp>
        <p:nvSpPr>
          <p:cNvPr id="103" name="Google Shape;103;p24"/>
          <p:cNvSpPr txBox="1">
            <a:spLocks noGrp="1"/>
          </p:cNvSpPr>
          <p:nvPr>
            <p:ph type="subTitle" idx="1"/>
          </p:nvPr>
        </p:nvSpPr>
        <p:spPr>
          <a:xfrm>
            <a:off x="1799369" y="2208761"/>
            <a:ext cx="4309200" cy="6157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Fira Sans Condensed Light"/>
                <a:ea typeface="Fira Sans Condensed Light"/>
                <a:cs typeface="Fira Sans Condensed Light"/>
                <a:sym typeface="Fira Sans Condensed Light"/>
              </a:rPr>
              <a:t>Peut-on les réguler ?</a:t>
            </a:r>
            <a:br>
              <a:rPr lang="en" dirty="0">
                <a:latin typeface="Fira Sans Condensed Light"/>
                <a:ea typeface="Fira Sans Condensed Light"/>
                <a:cs typeface="Fira Sans Condensed Light"/>
                <a:sym typeface="Fira Sans Condensed Light"/>
              </a:rPr>
            </a:br>
            <a:br>
              <a:rPr lang="en" dirty="0">
                <a:latin typeface="Fira Sans Condensed Light"/>
                <a:ea typeface="Fira Sans Condensed Light"/>
                <a:cs typeface="Fira Sans Condensed Light"/>
                <a:sym typeface="Fira Sans Condensed Light"/>
              </a:rPr>
            </a:br>
            <a:r>
              <a:rPr lang="en" sz="1200" dirty="0">
                <a:latin typeface="Fira Sans Condensed Light"/>
                <a:ea typeface="Fira Sans Condensed Light"/>
                <a:cs typeface="Fira Sans Condensed Light"/>
                <a:sym typeface="Fira Sans Condensed Light"/>
              </a:rPr>
              <a:t>Olivier Caron</a:t>
            </a:r>
            <a:endParaRPr dirty="0">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1827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 Fondements psychologiques et économiques</a:t>
            </a:r>
            <a:endParaRPr dirty="0"/>
          </a:p>
        </p:txBody>
      </p:sp>
      <p:grpSp>
        <p:nvGrpSpPr>
          <p:cNvPr id="407" name="Google Shape;407;p32"/>
          <p:cNvGrpSpPr/>
          <p:nvPr/>
        </p:nvGrpSpPr>
        <p:grpSpPr>
          <a:xfrm>
            <a:off x="3276061" y="1529335"/>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669791" y="1963789"/>
            <a:ext cx="2208600" cy="701400"/>
          </a:xfrm>
          <a:prstGeom prst="rect">
            <a:avLst/>
          </a:prstGeom>
        </p:spPr>
        <p:txBody>
          <a:bodyPr spcFirstLastPara="1" wrap="square" lIns="91425" tIns="182875" rIns="91425" bIns="91425" anchor="t" anchorCtr="0">
            <a:noAutofit/>
          </a:bodyPr>
          <a:lstStyle/>
          <a:p>
            <a:pPr marL="0" lvl="0" indent="0" algn="r" rtl="0">
              <a:lnSpc>
                <a:spcPct val="100000"/>
              </a:lnSpc>
              <a:spcBef>
                <a:spcPts val="0"/>
              </a:spcBef>
              <a:spcAft>
                <a:spcPts val="1600"/>
              </a:spcAft>
              <a:buNone/>
            </a:pPr>
            <a:r>
              <a:rPr lang="fr-FR" sz="1400" dirty="0"/>
              <a:t>Rapide, instinctif et émotionnel</a:t>
            </a:r>
            <a:endParaRPr sz="1400" dirty="0"/>
          </a:p>
        </p:txBody>
      </p:sp>
      <p:sp>
        <p:nvSpPr>
          <p:cNvPr id="634" name="Google Shape;634;p32"/>
          <p:cNvSpPr txBox="1">
            <a:spLocks noGrp="1"/>
          </p:cNvSpPr>
          <p:nvPr>
            <p:ph type="subTitle" idx="4294967295"/>
          </p:nvPr>
        </p:nvSpPr>
        <p:spPr>
          <a:xfrm>
            <a:off x="5884140" y="1848212"/>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 sz="1400" dirty="0"/>
              <a:t>Plus lent, réfléchi, logique, prend du temps</a:t>
            </a:r>
            <a:endParaRPr sz="1400" dirty="0"/>
          </a:p>
        </p:txBody>
      </p:sp>
      <p:cxnSp>
        <p:nvCxnSpPr>
          <p:cNvPr id="636" name="Google Shape;636;p32"/>
          <p:cNvCxnSpPr>
            <a:cxnSpLocks/>
          </p:cNvCxnSpPr>
          <p:nvPr/>
        </p:nvCxnSpPr>
        <p:spPr>
          <a:xfrm flipH="1">
            <a:off x="4836487" y="2127153"/>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8" name="Google Shape;638;p32"/>
          <p:cNvCxnSpPr>
            <a:stCxn id="633" idx="3"/>
          </p:cNvCxnSpPr>
          <p:nvPr/>
        </p:nvCxnSpPr>
        <p:spPr>
          <a:xfrm>
            <a:off x="2878391" y="2314489"/>
            <a:ext cx="841800" cy="0"/>
          </a:xfrm>
          <a:prstGeom prst="straightConnector1">
            <a:avLst/>
          </a:prstGeom>
          <a:noFill/>
          <a:ln w="19050" cap="flat" cmpd="sng">
            <a:solidFill>
              <a:schemeClr val="lt2"/>
            </a:solidFill>
            <a:prstDash val="solid"/>
            <a:round/>
            <a:headEnd type="oval" w="med" len="med"/>
            <a:tailEnd type="none" w="med" len="med"/>
          </a:ln>
        </p:spPr>
      </p:cxnSp>
      <p:sp>
        <p:nvSpPr>
          <p:cNvPr id="639" name="Google Shape;639;p32"/>
          <p:cNvSpPr txBox="1">
            <a:spLocks noGrp="1"/>
          </p:cNvSpPr>
          <p:nvPr>
            <p:ph type="subTitle" idx="4294967295"/>
          </p:nvPr>
        </p:nvSpPr>
        <p:spPr>
          <a:xfrm>
            <a:off x="669791" y="1594825"/>
            <a:ext cx="2608764"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en" sz="1600" b="1" dirty="0">
                <a:latin typeface="Rajdhani"/>
                <a:ea typeface="Rajdhani"/>
                <a:cs typeface="Rajdhani"/>
                <a:sym typeface="Rajdhani"/>
              </a:rPr>
              <a:t>Système 1 (automatique)</a:t>
            </a:r>
            <a:endParaRPr sz="1600" b="1" dirty="0">
              <a:latin typeface="Rajdhani"/>
              <a:ea typeface="Rajdhani"/>
              <a:cs typeface="Rajdhani"/>
              <a:sym typeface="Rajdhani"/>
            </a:endParaRPr>
          </a:p>
        </p:txBody>
      </p:sp>
      <p:sp>
        <p:nvSpPr>
          <p:cNvPr id="640" name="Google Shape;640;p32"/>
          <p:cNvSpPr txBox="1">
            <a:spLocks noGrp="1"/>
          </p:cNvSpPr>
          <p:nvPr>
            <p:ph type="subTitle" idx="4294967295"/>
          </p:nvPr>
        </p:nvSpPr>
        <p:spPr>
          <a:xfrm>
            <a:off x="5884141" y="1479234"/>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dirty="0">
                <a:latin typeface="Rajdhani"/>
                <a:ea typeface="Rajdhani"/>
                <a:cs typeface="Rajdhani"/>
                <a:sym typeface="Rajdhani"/>
              </a:rPr>
              <a:t>Système 2 (réflexif)</a:t>
            </a:r>
            <a:endParaRPr sz="1600" b="1" dirty="0">
              <a:latin typeface="Rajdhani"/>
              <a:ea typeface="Rajdhani"/>
              <a:cs typeface="Rajdhani"/>
              <a:sym typeface="Rajdhani"/>
            </a:endParaRPr>
          </a:p>
        </p:txBody>
      </p:sp>
      <p:pic>
        <p:nvPicPr>
          <p:cNvPr id="6148" name="Picture 4">
            <a:extLst>
              <a:ext uri="{FF2B5EF4-FFF2-40B4-BE49-F238E27FC236}">
                <a16:creationId xmlns:a16="http://schemas.microsoft.com/office/drawing/2014/main" id="{497D077B-F265-41EB-91AA-3CBC61C40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959" y="2818695"/>
            <a:ext cx="1241621" cy="1845653"/>
          </a:xfrm>
          <a:prstGeom prst="rect">
            <a:avLst/>
          </a:prstGeom>
          <a:noFill/>
          <a:extLst>
            <a:ext uri="{909E8E84-426E-40DD-AFC4-6F175D3DCCD1}">
              <a14:hiddenFill xmlns:a14="http://schemas.microsoft.com/office/drawing/2010/main">
                <a:solidFill>
                  <a:srgbClr val="FFFFFF"/>
                </a:solidFill>
              </a14:hiddenFill>
            </a:ext>
          </a:extLst>
        </p:spPr>
      </p:pic>
      <p:sp>
        <p:nvSpPr>
          <p:cNvPr id="242" name="Google Shape;1762;p45">
            <a:extLst>
              <a:ext uri="{FF2B5EF4-FFF2-40B4-BE49-F238E27FC236}">
                <a16:creationId xmlns:a16="http://schemas.microsoft.com/office/drawing/2014/main" id="{AAE1DD19-0859-43B6-B9C7-5E0758A9A2C7}"/>
              </a:ext>
            </a:extLst>
          </p:cNvPr>
          <p:cNvSpPr txBox="1">
            <a:spLocks/>
          </p:cNvSpPr>
          <p:nvPr/>
        </p:nvSpPr>
        <p:spPr>
          <a:xfrm>
            <a:off x="7804221" y="4751926"/>
            <a:ext cx="807095" cy="230143"/>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600" dirty="0"/>
              <a:t>2011</a:t>
            </a:r>
          </a:p>
        </p:txBody>
      </p:sp>
      <p:sp>
        <p:nvSpPr>
          <p:cNvPr id="243" name="Google Shape;634;p32">
            <a:extLst>
              <a:ext uri="{FF2B5EF4-FFF2-40B4-BE49-F238E27FC236}">
                <a16:creationId xmlns:a16="http://schemas.microsoft.com/office/drawing/2014/main" id="{8B8613C6-1542-46B0-9C27-3B1E733C8016}"/>
              </a:ext>
            </a:extLst>
          </p:cNvPr>
          <p:cNvSpPr txBox="1">
            <a:spLocks/>
          </p:cNvSpPr>
          <p:nvPr/>
        </p:nvSpPr>
        <p:spPr>
          <a:xfrm>
            <a:off x="581944" y="3618881"/>
            <a:ext cx="5561179"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fr-FR" sz="1400" dirty="0"/>
              <a:t>À la base d’heuristiques (règles empiriques) et de biais cognitifs (distorsion dans le traitement cognitif d’une information) (Tversky &amp; Kahneman, 1974)</a:t>
            </a:r>
          </a:p>
        </p:txBody>
      </p:sp>
    </p:spTree>
    <p:extLst>
      <p:ext uri="{BB962C8B-B14F-4D97-AF65-F5344CB8AC3E}">
        <p14:creationId xmlns:p14="http://schemas.microsoft.com/office/powerpoint/2010/main" val="4094708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1827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 Fondements psychologiques et économiques</a:t>
            </a:r>
            <a:endParaRPr dirty="0"/>
          </a:p>
        </p:txBody>
      </p:sp>
      <p:pic>
        <p:nvPicPr>
          <p:cNvPr id="2052" name="Picture 4">
            <a:extLst>
              <a:ext uri="{FF2B5EF4-FFF2-40B4-BE49-F238E27FC236}">
                <a16:creationId xmlns:a16="http://schemas.microsoft.com/office/drawing/2014/main" id="{20057196-01A9-4738-A2C2-977F0A8AD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619" y="1359680"/>
            <a:ext cx="3550832" cy="270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F8E13A9-0FA7-4B12-92AF-4978DA1FC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940" y="1360993"/>
            <a:ext cx="3600000" cy="2784436"/>
          </a:xfrm>
          <a:prstGeom prst="rect">
            <a:avLst/>
          </a:prstGeom>
          <a:noFill/>
          <a:extLst>
            <a:ext uri="{909E8E84-426E-40DD-AFC4-6F175D3DCCD1}">
              <a14:hiddenFill xmlns:a14="http://schemas.microsoft.com/office/drawing/2010/main">
                <a:solidFill>
                  <a:srgbClr val="FFFFFF"/>
                </a:solidFill>
              </a14:hiddenFill>
            </a:ext>
          </a:extLst>
        </p:spPr>
      </p:pic>
      <p:sp>
        <p:nvSpPr>
          <p:cNvPr id="246" name="Google Shape;1762;p45">
            <a:extLst>
              <a:ext uri="{FF2B5EF4-FFF2-40B4-BE49-F238E27FC236}">
                <a16:creationId xmlns:a16="http://schemas.microsoft.com/office/drawing/2014/main" id="{6DF1DB5F-A438-43DD-9AE0-3D9F8129D5BE}"/>
              </a:ext>
            </a:extLst>
          </p:cNvPr>
          <p:cNvSpPr txBox="1">
            <a:spLocks/>
          </p:cNvSpPr>
          <p:nvPr/>
        </p:nvSpPr>
        <p:spPr>
          <a:xfrm>
            <a:off x="3172572" y="4604065"/>
            <a:ext cx="3212380" cy="230143"/>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600" dirty="0"/>
              <a:t>Edward H. Adelson (1995)</a:t>
            </a:r>
          </a:p>
        </p:txBody>
      </p:sp>
    </p:spTree>
    <p:extLst>
      <p:ext uri="{BB962C8B-B14F-4D97-AF65-F5344CB8AC3E}">
        <p14:creationId xmlns:p14="http://schemas.microsoft.com/office/powerpoint/2010/main" val="395148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5416428" y="945535"/>
            <a:ext cx="2671146" cy="6774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Effet de cadrage </a:t>
            </a:r>
            <a:r>
              <a:rPr lang="en" dirty="0"/>
              <a:t>: la façon de présenter les choses change les réactions des individus</a:t>
            </a:r>
            <a:endParaRPr dirty="0"/>
          </a:p>
        </p:txBody>
      </p:sp>
      <p:sp>
        <p:nvSpPr>
          <p:cNvPr id="183" name="Google Shape;183;p31"/>
          <p:cNvSpPr txBox="1">
            <a:spLocks noGrp="1"/>
          </p:cNvSpPr>
          <p:nvPr>
            <p:ph type="subTitle" idx="2"/>
          </p:nvPr>
        </p:nvSpPr>
        <p:spPr>
          <a:xfrm>
            <a:off x="1274760" y="986823"/>
            <a:ext cx="2990643" cy="72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Effet d’ancrage </a:t>
            </a:r>
            <a:r>
              <a:rPr lang="en" dirty="0"/>
              <a:t>: les individus utilisent la première information comme “ancrage” et s’en servent pour les informations reçues par la suite</a:t>
            </a:r>
            <a:endParaRPr dirty="0"/>
          </a:p>
        </p:txBody>
      </p:sp>
      <p:grpSp>
        <p:nvGrpSpPr>
          <p:cNvPr id="219" name="Google Shape;219;p31"/>
          <p:cNvGrpSpPr/>
          <p:nvPr/>
        </p:nvGrpSpPr>
        <p:grpSpPr>
          <a:xfrm>
            <a:off x="4722584" y="1092677"/>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185893" y="919767"/>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261443" y="919767"/>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646944" y="1092938"/>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Titre 1">
            <a:extLst>
              <a:ext uri="{FF2B5EF4-FFF2-40B4-BE49-F238E27FC236}">
                <a16:creationId xmlns:a16="http://schemas.microsoft.com/office/drawing/2014/main" id="{3F9F3C5E-735A-47BE-ABEA-7C2549BA58E2}"/>
              </a:ext>
            </a:extLst>
          </p:cNvPr>
          <p:cNvSpPr txBox="1">
            <a:spLocks/>
          </p:cNvSpPr>
          <p:nvPr/>
        </p:nvSpPr>
        <p:spPr>
          <a:xfrm>
            <a:off x="872500" y="13743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 dirty="0"/>
              <a:t>2) Fondements psy/éco : biais cognitifs</a:t>
            </a:r>
            <a:endParaRPr lang="fr-FR" dirty="0"/>
          </a:p>
        </p:txBody>
      </p:sp>
      <p:pic>
        <p:nvPicPr>
          <p:cNvPr id="8194" name="Picture 2" descr="Framing effect - Biases &amp;amp;amp; Heuristics | The Decision Lab">
            <a:extLst>
              <a:ext uri="{FF2B5EF4-FFF2-40B4-BE49-F238E27FC236}">
                <a16:creationId xmlns:a16="http://schemas.microsoft.com/office/drawing/2014/main" id="{76EA6F35-4873-4E5F-AF26-270B08F9B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892" y="1908779"/>
            <a:ext cx="2823959" cy="28239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nchoring Examples in Real Life – StudiousGuy">
            <a:extLst>
              <a:ext uri="{FF2B5EF4-FFF2-40B4-BE49-F238E27FC236}">
                <a16:creationId xmlns:a16="http://schemas.microsoft.com/office/drawing/2014/main" id="{4C7A2CC4-EC1B-4FC4-9F3E-37512C192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68" y="1922752"/>
            <a:ext cx="4220401" cy="279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423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4" name="Google Shape;184;p31"/>
          <p:cNvSpPr txBox="1">
            <a:spLocks noGrp="1"/>
          </p:cNvSpPr>
          <p:nvPr>
            <p:ph type="subTitle" idx="3"/>
          </p:nvPr>
        </p:nvSpPr>
        <p:spPr>
          <a:xfrm>
            <a:off x="739961" y="1599040"/>
            <a:ext cx="2297744" cy="72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Effet de choix par défaut</a:t>
            </a:r>
          </a:p>
          <a:p>
            <a:pPr marL="0" lvl="0" indent="0" algn="l" rtl="0">
              <a:spcBef>
                <a:spcPts val="0"/>
              </a:spcBef>
              <a:spcAft>
                <a:spcPts val="0"/>
              </a:spcAft>
              <a:buNone/>
            </a:pPr>
            <a:r>
              <a:rPr lang="en" dirty="0"/>
              <a:t>(</a:t>
            </a:r>
            <a:r>
              <a:rPr lang="fr-FR" dirty="0"/>
              <a:t>Johnson &amp; Goldstein, 2003)</a:t>
            </a:r>
            <a:endParaRPr dirty="0"/>
          </a:p>
        </p:txBody>
      </p:sp>
      <p:sp>
        <p:nvSpPr>
          <p:cNvPr id="185" name="Google Shape;185;p31"/>
          <p:cNvSpPr txBox="1">
            <a:spLocks noGrp="1"/>
          </p:cNvSpPr>
          <p:nvPr>
            <p:ph type="subTitle" idx="4"/>
          </p:nvPr>
        </p:nvSpPr>
        <p:spPr>
          <a:xfrm>
            <a:off x="746470" y="3817453"/>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L’effet de leurre</a:t>
            </a:r>
            <a:br>
              <a:rPr lang="en" dirty="0"/>
            </a:br>
            <a:r>
              <a:rPr lang="en" dirty="0"/>
              <a:t>(Ariely, 2008)</a:t>
            </a:r>
            <a:endParaRPr dirty="0"/>
          </a:p>
        </p:txBody>
      </p:sp>
      <p:grpSp>
        <p:nvGrpSpPr>
          <p:cNvPr id="187" name="Google Shape;187;p31"/>
          <p:cNvGrpSpPr/>
          <p:nvPr/>
        </p:nvGrpSpPr>
        <p:grpSpPr>
          <a:xfrm>
            <a:off x="150512" y="3977652"/>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684961" y="158659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689446" y="3805003"/>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146049" y="174801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Titre 1">
            <a:extLst>
              <a:ext uri="{FF2B5EF4-FFF2-40B4-BE49-F238E27FC236}">
                <a16:creationId xmlns:a16="http://schemas.microsoft.com/office/drawing/2014/main" id="{3F9F3C5E-735A-47BE-ABEA-7C2549BA58E2}"/>
              </a:ext>
            </a:extLst>
          </p:cNvPr>
          <p:cNvSpPr txBox="1">
            <a:spLocks/>
          </p:cNvSpPr>
          <p:nvPr/>
        </p:nvSpPr>
        <p:spPr>
          <a:xfrm>
            <a:off x="872500" y="20900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 dirty="0"/>
              <a:t>2) Fondements psy/éco : biais cognitifs</a:t>
            </a:r>
            <a:endParaRPr lang="fr-FR" dirty="0"/>
          </a:p>
        </p:txBody>
      </p:sp>
      <p:pic>
        <p:nvPicPr>
          <p:cNvPr id="7170" name="Picture 2" descr="Decoy effect pricing - the economist 3">
            <a:extLst>
              <a:ext uri="{FF2B5EF4-FFF2-40B4-BE49-F238E27FC236}">
                <a16:creationId xmlns:a16="http://schemas.microsoft.com/office/drawing/2014/main" id="{C97B7A13-6FD5-47D7-BEC2-6054FC6E0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269" y="3132699"/>
            <a:ext cx="3003747" cy="17710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ecoy effect pricing - the economist 4">
            <a:extLst>
              <a:ext uri="{FF2B5EF4-FFF2-40B4-BE49-F238E27FC236}">
                <a16:creationId xmlns:a16="http://schemas.microsoft.com/office/drawing/2014/main" id="{85F1DEA5-645F-4AA5-A7D0-0A0FD595D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3153" y="3128624"/>
            <a:ext cx="3059033" cy="177101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AB9AB00-D6C5-49EF-98C4-BA4735873640}"/>
              </a:ext>
            </a:extLst>
          </p:cNvPr>
          <p:cNvPicPr>
            <a:picLocks noChangeAspect="1"/>
          </p:cNvPicPr>
          <p:nvPr/>
        </p:nvPicPr>
        <p:blipFill>
          <a:blip r:embed="rId5"/>
          <a:stretch>
            <a:fillRect/>
          </a:stretch>
        </p:blipFill>
        <p:spPr>
          <a:xfrm>
            <a:off x="3498574" y="852771"/>
            <a:ext cx="3713259" cy="2193937"/>
          </a:xfrm>
          <a:prstGeom prst="rect">
            <a:avLst/>
          </a:prstGeom>
        </p:spPr>
      </p:pic>
    </p:spTree>
    <p:extLst>
      <p:ext uri="{BB962C8B-B14F-4D97-AF65-F5344CB8AC3E}">
        <p14:creationId xmlns:p14="http://schemas.microsoft.com/office/powerpoint/2010/main" val="4143333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2" y="3536852"/>
            <a:ext cx="2694525"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Confidentialité</a:t>
            </a:r>
            <a:endParaRPr dirty="0"/>
          </a:p>
        </p:txBody>
      </p:sp>
      <p:sp>
        <p:nvSpPr>
          <p:cNvPr id="118" name="Google Shape;118;p26"/>
          <p:cNvSpPr txBox="1">
            <a:spLocks noGrp="1"/>
          </p:cNvSpPr>
          <p:nvPr>
            <p:ph type="subTitle" idx="3"/>
          </p:nvPr>
        </p:nvSpPr>
        <p:spPr>
          <a:xfrm>
            <a:off x="5298587" y="4157802"/>
            <a:ext cx="4118786" cy="83487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Tromperie, manipulation (surtout dans le e-commerce)</a:t>
            </a:r>
            <a:br>
              <a:rPr lang="en" dirty="0"/>
            </a:br>
            <a:r>
              <a:rPr lang="en" dirty="0"/>
              <a:t>Enfants et adolescents plus vulnérables mais ils utilisent les mêmes interfaces que les adultes</a:t>
            </a:r>
            <a:endParaRPr dirty="0"/>
          </a:p>
        </p:txBody>
      </p:sp>
      <p:sp>
        <p:nvSpPr>
          <p:cNvPr id="119" name="Google Shape;119;p26"/>
          <p:cNvSpPr txBox="1">
            <a:spLocks noGrp="1"/>
          </p:cNvSpPr>
          <p:nvPr>
            <p:ph type="title" idx="4"/>
          </p:nvPr>
        </p:nvSpPr>
        <p:spPr>
          <a:xfrm>
            <a:off x="5431363" y="3591998"/>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Protection des consommateurs</a:t>
            </a:r>
            <a:endParaRPr dirty="0"/>
          </a:p>
        </p:txBody>
      </p:sp>
      <p:sp>
        <p:nvSpPr>
          <p:cNvPr id="123" name="Google Shape;123;p26"/>
          <p:cNvSpPr txBox="1">
            <a:spLocks noGrp="1"/>
          </p:cNvSpPr>
          <p:nvPr>
            <p:ph type="title" idx="8"/>
          </p:nvPr>
        </p:nvSpPr>
        <p:spPr>
          <a:xfrm>
            <a:off x="4622387" y="3657116"/>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3744249"/>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127" name="Google Shape;127;p26"/>
          <p:cNvCxnSpPr/>
          <p:nvPr/>
        </p:nvCxnSpPr>
        <p:spPr>
          <a:xfrm>
            <a:off x="5298588" y="3552804"/>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3615273"/>
            <a:ext cx="0" cy="630600"/>
          </a:xfrm>
          <a:prstGeom prst="straightConnector1">
            <a:avLst/>
          </a:prstGeom>
          <a:noFill/>
          <a:ln w="19050" cap="flat" cmpd="sng">
            <a:solidFill>
              <a:schemeClr val="lt2"/>
            </a:solidFill>
            <a:prstDash val="solid"/>
            <a:round/>
            <a:headEnd type="oval" w="med" len="med"/>
            <a:tailEnd type="oval" w="med" len="med"/>
          </a:ln>
        </p:spPr>
      </p:cxnSp>
      <p:sp>
        <p:nvSpPr>
          <p:cNvPr id="24" name="ZoneTexte 23">
            <a:extLst>
              <a:ext uri="{FF2B5EF4-FFF2-40B4-BE49-F238E27FC236}">
                <a16:creationId xmlns:a16="http://schemas.microsoft.com/office/drawing/2014/main" id="{D737B8EC-5246-445B-A74A-7E40EA87C0BA}"/>
              </a:ext>
            </a:extLst>
          </p:cNvPr>
          <p:cNvSpPr txBox="1"/>
          <p:nvPr/>
        </p:nvSpPr>
        <p:spPr>
          <a:xfrm>
            <a:off x="771537" y="7151"/>
            <a:ext cx="7701699" cy="630942"/>
          </a:xfrm>
          <a:prstGeom prst="rect">
            <a:avLst/>
          </a:prstGeom>
          <a:noFill/>
        </p:spPr>
        <p:txBody>
          <a:bodyPr wrap="square">
            <a:spAutoFit/>
          </a:bodyPr>
          <a:lstStyle/>
          <a:p>
            <a:pPr algn="ctr"/>
            <a:r>
              <a:rPr kumimoji="0" lang="fr-FR" sz="2400" b="1" i="0" u="none" strike="noStrike" kern="0" cap="none" spc="0" normalizeH="0" baseline="0" noProof="0" dirty="0">
                <a:ln>
                  <a:noFill/>
                </a:ln>
                <a:solidFill>
                  <a:srgbClr val="F3F3F3"/>
                </a:solidFill>
                <a:effectLst/>
                <a:uLnTx/>
                <a:uFillTx/>
                <a:latin typeface="Rajdhani"/>
                <a:cs typeface="Rajdhani"/>
                <a:sym typeface="Rajdhani"/>
              </a:rPr>
              <a:t>3) Quels </a:t>
            </a:r>
            <a:r>
              <a:rPr kumimoji="0" lang="fr-FR" sz="2400" b="1" i="0" u="none" strike="noStrike" kern="0" cap="none" spc="0" normalizeH="0" baseline="0" noProof="0" dirty="0" err="1">
                <a:ln>
                  <a:noFill/>
                </a:ln>
                <a:solidFill>
                  <a:srgbClr val="F3F3F3"/>
                </a:solidFill>
                <a:effectLst/>
                <a:uLnTx/>
                <a:uFillTx/>
                <a:latin typeface="Rajdhani"/>
                <a:cs typeface="Rajdhani"/>
                <a:sym typeface="Rajdhani"/>
              </a:rPr>
              <a:t>problèm</a:t>
            </a:r>
            <a:r>
              <a:rPr lang="fr-FR" sz="2400" b="1" dirty="0">
                <a:solidFill>
                  <a:srgbClr val="F3F3F3"/>
                </a:solidFill>
                <a:latin typeface="Rajdhani"/>
                <a:cs typeface="Rajdhani"/>
                <a:sym typeface="Rajdhani"/>
              </a:rPr>
              <a:t>e</a:t>
            </a:r>
            <a:r>
              <a:rPr kumimoji="0" lang="fr-FR" sz="2400" b="1" i="0" u="none" strike="noStrike" kern="0" cap="none" spc="0" normalizeH="0" baseline="0" noProof="0" dirty="0">
                <a:ln>
                  <a:noFill/>
                </a:ln>
                <a:solidFill>
                  <a:srgbClr val="F3F3F3"/>
                </a:solidFill>
                <a:effectLst/>
                <a:uLnTx/>
                <a:uFillTx/>
                <a:latin typeface="Rajdhani"/>
                <a:cs typeface="Rajdhani"/>
                <a:sym typeface="Rajdhani"/>
              </a:rPr>
              <a:t>s économiques posent les </a:t>
            </a:r>
            <a:r>
              <a:rPr kumimoji="0" lang="fr-FR" sz="2400" b="1" i="1" u="none" strike="noStrike" kern="0" cap="none" spc="0" normalizeH="0" baseline="0" noProof="0" dirty="0" err="1">
                <a:ln>
                  <a:noFill/>
                </a:ln>
                <a:solidFill>
                  <a:srgbClr val="F3F3F3"/>
                </a:solidFill>
                <a:effectLst/>
                <a:uLnTx/>
                <a:uFillTx/>
                <a:latin typeface="Rajdhani"/>
                <a:cs typeface="Rajdhani"/>
                <a:sym typeface="Rajdhani"/>
              </a:rPr>
              <a:t>dark</a:t>
            </a:r>
            <a:r>
              <a:rPr kumimoji="0" lang="fr-FR" sz="2400" b="1" i="1" u="none" strike="noStrike" kern="0" cap="none" spc="0" normalizeH="0" baseline="0" noProof="0" dirty="0">
                <a:ln>
                  <a:noFill/>
                </a:ln>
                <a:solidFill>
                  <a:srgbClr val="F3F3F3"/>
                </a:solidFill>
                <a:effectLst/>
                <a:uLnTx/>
                <a:uFillTx/>
                <a:latin typeface="Rajdhani"/>
                <a:cs typeface="Rajdhani"/>
                <a:sym typeface="Rajdhani"/>
              </a:rPr>
              <a:t> patterns ?</a:t>
            </a:r>
            <a:br>
              <a:rPr kumimoji="0" lang="fr-FR" sz="2400" b="1" i="1" u="none" strike="noStrike" kern="0" cap="none" spc="0" normalizeH="0" baseline="0" noProof="0" dirty="0">
                <a:ln>
                  <a:noFill/>
                </a:ln>
                <a:solidFill>
                  <a:srgbClr val="F3F3F3"/>
                </a:solidFill>
                <a:effectLst/>
                <a:uLnTx/>
                <a:uFillTx/>
                <a:latin typeface="Rajdhani"/>
                <a:cs typeface="Rajdhani"/>
                <a:sym typeface="Rajdhani"/>
              </a:rPr>
            </a:br>
            <a:endParaRPr lang="fr-FR" sz="1100" dirty="0"/>
          </a:p>
        </p:txBody>
      </p:sp>
      <p:sp>
        <p:nvSpPr>
          <p:cNvPr id="29" name="Google Shape;118;p26">
            <a:extLst>
              <a:ext uri="{FF2B5EF4-FFF2-40B4-BE49-F238E27FC236}">
                <a16:creationId xmlns:a16="http://schemas.microsoft.com/office/drawing/2014/main" id="{724F6769-37E2-4709-B780-8D6596A5F183}"/>
              </a:ext>
            </a:extLst>
          </p:cNvPr>
          <p:cNvSpPr txBox="1">
            <a:spLocks/>
          </p:cNvSpPr>
          <p:nvPr/>
        </p:nvSpPr>
        <p:spPr>
          <a:xfrm>
            <a:off x="1527912" y="3823266"/>
            <a:ext cx="2339099" cy="1828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pPr>
            <a:r>
              <a:rPr lang="fr-FR" dirty="0"/>
              <a:t>Les consommateurs sont encouragés à partager leurs informations sans forcément savoir ce qu’il en advient. (aléa moral)</a:t>
            </a:r>
          </a:p>
        </p:txBody>
      </p:sp>
      <p:sp>
        <p:nvSpPr>
          <p:cNvPr id="30" name="Google Shape;118;p26">
            <a:extLst>
              <a:ext uri="{FF2B5EF4-FFF2-40B4-BE49-F238E27FC236}">
                <a16:creationId xmlns:a16="http://schemas.microsoft.com/office/drawing/2014/main" id="{F21E5B2C-EC88-4335-B5A3-CA7F1C319656}"/>
              </a:ext>
            </a:extLst>
          </p:cNvPr>
          <p:cNvSpPr txBox="1">
            <a:spLocks/>
          </p:cNvSpPr>
          <p:nvPr/>
        </p:nvSpPr>
        <p:spPr>
          <a:xfrm>
            <a:off x="648678" y="348793"/>
            <a:ext cx="8074847" cy="2498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285750" indent="-285750">
              <a:spcAft>
                <a:spcPts val="1600"/>
              </a:spcAft>
              <a:buFont typeface="Arial" panose="020B0604020202020204" pitchFamily="34" charset="0"/>
              <a:buChar char="•"/>
            </a:pPr>
            <a:r>
              <a:rPr lang="fr-FR" dirty="0"/>
              <a:t>En cherchant à maximiser leur profit, les entreprises établissent des designs qui vont à l’encontre des préférences des utilisateurs</a:t>
            </a:r>
          </a:p>
          <a:p>
            <a:pPr marL="285750" indent="-285750">
              <a:spcAft>
                <a:spcPts val="1600"/>
              </a:spcAft>
              <a:buFont typeface="Arial" panose="020B0604020202020204" pitchFamily="34" charset="0"/>
              <a:buChar char="•"/>
            </a:pPr>
            <a:r>
              <a:rPr lang="fr-FR" dirty="0"/>
              <a:t>Les mécanismes de marché ne mènent donc </a:t>
            </a:r>
            <a:r>
              <a:rPr lang="fr-FR" b="1" dirty="0"/>
              <a:t>pas</a:t>
            </a:r>
            <a:r>
              <a:rPr lang="fr-FR" dirty="0"/>
              <a:t> en l’occurrence à une </a:t>
            </a:r>
            <a:r>
              <a:rPr lang="fr-FR" b="1" dirty="0"/>
              <a:t>utilité optimale </a:t>
            </a:r>
            <a:r>
              <a:rPr lang="fr-FR" dirty="0"/>
              <a:t>car il y a défaillances de marché (pouvoir de marché, externalités, asymétries d’information, bien publics) + </a:t>
            </a:r>
            <a:r>
              <a:rPr lang="fr-FR" b="1" dirty="0"/>
              <a:t>défaillances comportementales du marché </a:t>
            </a:r>
            <a:r>
              <a:rPr lang="fr-FR" dirty="0"/>
              <a:t>(Hanson &amp; </a:t>
            </a:r>
            <a:r>
              <a:rPr lang="fr-FR" dirty="0" err="1"/>
              <a:t>Kysar</a:t>
            </a:r>
            <a:r>
              <a:rPr lang="fr-FR" dirty="0"/>
              <a:t>, 1999)). Les décisions contractuelles ne sont pas le fruit de négociations mais de </a:t>
            </a:r>
            <a:r>
              <a:rPr lang="fr-FR" b="1" dirty="0"/>
              <a:t>designs conçus unilatéralement </a:t>
            </a:r>
            <a:r>
              <a:rPr lang="fr-FR" dirty="0"/>
              <a:t>et commercialisés en masse (Bar-Gill, 2014). </a:t>
            </a:r>
          </a:p>
          <a:p>
            <a:pPr marL="285750" indent="-285750">
              <a:spcAft>
                <a:spcPts val="1600"/>
              </a:spcAft>
              <a:buFont typeface="Arial" panose="020B0604020202020204" pitchFamily="34" charset="0"/>
              <a:buChar char="•"/>
            </a:pPr>
            <a:r>
              <a:rPr lang="fr-FR" sz="1400" dirty="0"/>
              <a:t>« Tant qu'il y aura du profit à faire [et dans un contexte concurrentiel], les </a:t>
            </a:r>
            <a:r>
              <a:rPr lang="fr-FR" sz="1400" b="1" dirty="0"/>
              <a:t>entreprises exploiteront systématiquement nos faiblesses psychologiques </a:t>
            </a:r>
            <a:r>
              <a:rPr lang="fr-FR" sz="1400" dirty="0"/>
              <a:t>et notre ignorance par la </a:t>
            </a:r>
            <a:r>
              <a:rPr lang="fr-FR" sz="1400" b="1" dirty="0"/>
              <a:t>manipulation</a:t>
            </a:r>
            <a:r>
              <a:rPr lang="fr-FR" sz="1400" dirty="0"/>
              <a:t> et la </a:t>
            </a:r>
            <a:r>
              <a:rPr lang="fr-FR" sz="1400" b="1" dirty="0"/>
              <a:t>tromperie</a:t>
            </a:r>
            <a:r>
              <a:rPr lang="fr-FR" sz="1400" dirty="0"/>
              <a:t> » : « </a:t>
            </a:r>
            <a:r>
              <a:rPr lang="fr-FR" sz="1400" dirty="0" err="1"/>
              <a:t>Phish</a:t>
            </a:r>
            <a:r>
              <a:rPr lang="fr-FR" sz="1400" dirty="0"/>
              <a:t> for </a:t>
            </a:r>
            <a:r>
              <a:rPr lang="fr-FR" sz="1400" dirty="0" err="1"/>
              <a:t>phools</a:t>
            </a:r>
            <a:r>
              <a:rPr lang="fr-FR" sz="1400" dirty="0"/>
              <a:t> » (</a:t>
            </a:r>
            <a:r>
              <a:rPr lang="fr-FR" sz="1400" dirty="0" err="1"/>
              <a:t>Akerloff</a:t>
            </a:r>
            <a:r>
              <a:rPr lang="fr-FR" sz="1400" dirty="0"/>
              <a:t> &amp; </a:t>
            </a:r>
            <a:r>
              <a:rPr lang="fr-FR" sz="1400" dirty="0" err="1"/>
              <a:t>Shiller</a:t>
            </a:r>
            <a:r>
              <a:rPr lang="fr-FR" sz="1400" dirty="0"/>
              <a:t>, 2015)</a:t>
            </a:r>
            <a:endParaRPr lang="en-US" sz="1400" dirty="0"/>
          </a:p>
          <a:p>
            <a:pPr marL="285750" indent="-285750">
              <a:spcAft>
                <a:spcPts val="1600"/>
              </a:spcAft>
              <a:buFont typeface="Arial" panose="020B0604020202020204" pitchFamily="34" charset="0"/>
              <a:buChar char="•"/>
            </a:pPr>
            <a:r>
              <a:rPr lang="fr-FR" dirty="0"/>
              <a:t>Ces échecs de marché justifient une intervention pour augmenter le </a:t>
            </a:r>
            <a:r>
              <a:rPr lang="fr-FR" b="1" dirty="0"/>
              <a:t>bien-être social </a:t>
            </a:r>
            <a:r>
              <a:rPr lang="fr-FR" dirty="0"/>
              <a:t>(</a:t>
            </a:r>
            <a:r>
              <a:rPr lang="fr-FR" dirty="0" err="1"/>
              <a:t>Hertog</a:t>
            </a:r>
            <a:r>
              <a:rPr lang="fr-FR" dirty="0"/>
              <a:t>, 2012)</a:t>
            </a:r>
          </a:p>
          <a:p>
            <a:pPr marL="0" indent="0">
              <a:spcAft>
                <a:spcPts val="1600"/>
              </a:spcAft>
            </a:pPr>
            <a:endParaRPr lang="fr-FR" dirty="0"/>
          </a:p>
        </p:txBody>
      </p:sp>
    </p:spTree>
    <p:extLst>
      <p:ext uri="{BB962C8B-B14F-4D97-AF65-F5344CB8AC3E}">
        <p14:creationId xmlns:p14="http://schemas.microsoft.com/office/powerpoint/2010/main" val="350459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42" name="Google Shape;682;p35">
            <a:extLst>
              <a:ext uri="{FF2B5EF4-FFF2-40B4-BE49-F238E27FC236}">
                <a16:creationId xmlns:a16="http://schemas.microsoft.com/office/drawing/2014/main" id="{4CED9D8B-79E4-44E7-BFDE-03FD66435A99}"/>
              </a:ext>
            </a:extLst>
          </p:cNvPr>
          <p:cNvSpPr txBox="1">
            <a:spLocks/>
          </p:cNvSpPr>
          <p:nvPr/>
        </p:nvSpPr>
        <p:spPr>
          <a:xfrm>
            <a:off x="720000" y="29633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3F3F3"/>
                </a:solidFill>
                <a:latin typeface="Rajdhani"/>
                <a:cs typeface="Rajdhani"/>
                <a:sym typeface="Rajdhani"/>
              </a:rPr>
              <a:t>4) La régulation par la CNIL</a:t>
            </a:r>
            <a:endParaRPr lang="en-US" dirty="0"/>
          </a:p>
        </p:txBody>
      </p:sp>
      <p:sp>
        <p:nvSpPr>
          <p:cNvPr id="3" name="Google Shape;118;p26">
            <a:extLst>
              <a:ext uri="{FF2B5EF4-FFF2-40B4-BE49-F238E27FC236}">
                <a16:creationId xmlns:a16="http://schemas.microsoft.com/office/drawing/2014/main" id="{9E20B517-37AF-4E4D-B97E-E327EEECDE07}"/>
              </a:ext>
            </a:extLst>
          </p:cNvPr>
          <p:cNvSpPr txBox="1">
            <a:spLocks/>
          </p:cNvSpPr>
          <p:nvPr/>
        </p:nvSpPr>
        <p:spPr>
          <a:xfrm>
            <a:off x="0" y="869037"/>
            <a:ext cx="6962273" cy="3799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285750" indent="-285750">
              <a:spcAft>
                <a:spcPts val="1600"/>
              </a:spcAft>
              <a:buFont typeface="Arial" panose="020B0604020202020204" pitchFamily="34" charset="0"/>
              <a:buChar char="•"/>
            </a:pPr>
            <a:r>
              <a:rPr lang="fr-FR" sz="1200" dirty="0"/>
              <a:t>La CNIL a publié un rapport en 2019 nommé «</a:t>
            </a:r>
            <a:r>
              <a:rPr lang="fr-FR" sz="1200" b="1" dirty="0"/>
              <a:t> La forme des choix </a:t>
            </a:r>
            <a:r>
              <a:rPr lang="fr-FR" sz="1200" dirty="0"/>
              <a:t>» où elle explore la question du </a:t>
            </a:r>
            <a:r>
              <a:rPr lang="fr-FR" sz="1200" b="1" dirty="0"/>
              <a:t>design </a:t>
            </a:r>
            <a:r>
              <a:rPr lang="fr-FR" sz="1200" dirty="0"/>
              <a:t>du point de vue de la protection des données personnelles et de la vie privée. Elle y évoque notamment le terme de « </a:t>
            </a:r>
            <a:r>
              <a:rPr lang="fr-FR" sz="1200" b="1" i="1" dirty="0" err="1"/>
              <a:t>dark</a:t>
            </a:r>
            <a:r>
              <a:rPr lang="fr-FR" sz="1200" b="1" i="1" dirty="0"/>
              <a:t> patterns </a:t>
            </a:r>
            <a:r>
              <a:rPr lang="fr-FR" sz="1200" dirty="0"/>
              <a:t>» et en propose une typologie</a:t>
            </a:r>
          </a:p>
          <a:p>
            <a:pPr marL="285750" indent="-285750">
              <a:spcAft>
                <a:spcPts val="1600"/>
              </a:spcAft>
              <a:buFont typeface="Arial" panose="020B0604020202020204" pitchFamily="34" charset="0"/>
              <a:buChar char="•"/>
            </a:pPr>
            <a:endParaRPr lang="fr-FR" sz="1200" dirty="0"/>
          </a:p>
          <a:p>
            <a:pPr marL="285750" indent="-285750">
              <a:spcAft>
                <a:spcPts val="1600"/>
              </a:spcAft>
              <a:buFont typeface="Arial" panose="020B0604020202020204" pitchFamily="34" charset="0"/>
              <a:buChar char="•"/>
            </a:pPr>
            <a:r>
              <a:rPr lang="fr-FR" sz="1200" dirty="0"/>
              <a:t>La CNIL a infligé une amende de </a:t>
            </a:r>
            <a:r>
              <a:rPr lang="fr-FR" sz="1200" b="1" dirty="0"/>
              <a:t>57 millions d’€ </a:t>
            </a:r>
            <a:r>
              <a:rPr lang="fr-FR" sz="1200" dirty="0"/>
              <a:t>à Google pour </a:t>
            </a:r>
            <a:r>
              <a:rPr lang="fr-FR" sz="1200" b="1" dirty="0"/>
              <a:t>manque de transparence</a:t>
            </a:r>
            <a:r>
              <a:rPr lang="fr-FR" sz="1200" dirty="0"/>
              <a:t>, </a:t>
            </a:r>
            <a:r>
              <a:rPr lang="fr-FR" sz="1200" b="1" dirty="0"/>
              <a:t>informations inadéquates </a:t>
            </a:r>
            <a:r>
              <a:rPr lang="fr-FR" sz="1200" dirty="0"/>
              <a:t>et </a:t>
            </a:r>
            <a:r>
              <a:rPr lang="fr-FR" sz="1200" b="1" dirty="0"/>
              <a:t>absence de consentement valable </a:t>
            </a:r>
            <a:r>
              <a:rPr lang="fr-FR" sz="1200" dirty="0"/>
              <a:t>dans son outil de personnalisation des annonces pour deux raisons :</a:t>
            </a:r>
          </a:p>
          <a:p>
            <a:pPr marL="742950" lvl="1" indent="-285750">
              <a:spcAft>
                <a:spcPts val="1600"/>
              </a:spcAft>
              <a:buFont typeface="Arial" panose="020B0604020202020204" pitchFamily="34" charset="0"/>
              <a:buChar char="•"/>
            </a:pPr>
            <a:r>
              <a:rPr lang="fr-FR" sz="1200" dirty="0"/>
              <a:t>Les utilisateurs n'étaient </a:t>
            </a:r>
            <a:r>
              <a:rPr lang="fr-FR" sz="1200" b="1" dirty="0"/>
              <a:t>pas en mesure d'identifier</a:t>
            </a:r>
            <a:r>
              <a:rPr lang="fr-FR" sz="1200" dirty="0"/>
              <a:t> tous les services, sites web et applications qui traitaient des données à </a:t>
            </a:r>
            <a:r>
              <a:rPr lang="fr-FR" sz="1200" b="1" dirty="0"/>
              <a:t>caractère personnel</a:t>
            </a:r>
            <a:r>
              <a:rPr lang="fr-FR" sz="1200" dirty="0"/>
              <a:t>, ni les finalités du traitement, ce qui les empêchait de se faire "une idée juste de la nature et du volume des données collectées", de sorte que le </a:t>
            </a:r>
            <a:r>
              <a:rPr lang="fr-FR" sz="1200" b="1" dirty="0"/>
              <a:t>consentement n'était pas suffisamment éclairé</a:t>
            </a:r>
            <a:r>
              <a:rPr lang="fr-FR" sz="1200" dirty="0"/>
              <a:t>.</a:t>
            </a:r>
          </a:p>
          <a:p>
            <a:pPr marL="742950" lvl="1" indent="-285750">
              <a:spcAft>
                <a:spcPts val="1600"/>
              </a:spcAft>
              <a:buFont typeface="Arial" panose="020B0604020202020204" pitchFamily="34" charset="0"/>
              <a:buChar char="•"/>
            </a:pPr>
            <a:r>
              <a:rPr lang="fr-FR" sz="1200" dirty="0"/>
              <a:t>Les utilisateurs n'étaient </a:t>
            </a:r>
            <a:r>
              <a:rPr lang="fr-FR" sz="1200" b="1" dirty="0"/>
              <a:t>pas en mesure de rejeter les activités de traitement </a:t>
            </a:r>
            <a:r>
              <a:rPr lang="fr-FR" sz="1200" dirty="0"/>
              <a:t>sans devoir cliquer sur "Plus d'options" (au lieu de "Accepter tout"), de sorte que les activités de traitement étaient autorisées et </a:t>
            </a:r>
            <a:r>
              <a:rPr lang="fr-FR" sz="1200" b="1" dirty="0"/>
              <a:t>masquées "par défaut"</a:t>
            </a:r>
            <a:r>
              <a:rPr lang="fr-FR" sz="1200" dirty="0"/>
              <a:t> et que le consentement n'était donc pas spécifique.</a:t>
            </a:r>
          </a:p>
          <a:p>
            <a:pPr marL="0" indent="0">
              <a:spcAft>
                <a:spcPts val="1600"/>
              </a:spcAft>
            </a:pPr>
            <a:endParaRPr lang="fr-FR" sz="1200" dirty="0"/>
          </a:p>
          <a:p>
            <a:pPr marL="0" indent="0">
              <a:spcAft>
                <a:spcPts val="1600"/>
              </a:spcAft>
            </a:pPr>
            <a:endParaRPr lang="fr-FR" sz="1200" dirty="0"/>
          </a:p>
        </p:txBody>
      </p:sp>
      <p:pic>
        <p:nvPicPr>
          <p:cNvPr id="4" name="Image 3">
            <a:extLst>
              <a:ext uri="{FF2B5EF4-FFF2-40B4-BE49-F238E27FC236}">
                <a16:creationId xmlns:a16="http://schemas.microsoft.com/office/drawing/2014/main" id="{869179FC-68B0-4501-A1EC-C8A3B3DAA629}"/>
              </a:ext>
            </a:extLst>
          </p:cNvPr>
          <p:cNvPicPr>
            <a:picLocks noChangeAspect="1"/>
          </p:cNvPicPr>
          <p:nvPr/>
        </p:nvPicPr>
        <p:blipFill>
          <a:blip r:embed="rId3"/>
          <a:stretch>
            <a:fillRect/>
          </a:stretch>
        </p:blipFill>
        <p:spPr>
          <a:xfrm>
            <a:off x="7048964" y="1332718"/>
            <a:ext cx="1928738" cy="2478063"/>
          </a:xfrm>
          <a:prstGeom prst="rect">
            <a:avLst/>
          </a:prstGeom>
        </p:spPr>
      </p:pic>
    </p:spTree>
    <p:extLst>
      <p:ext uri="{BB962C8B-B14F-4D97-AF65-F5344CB8AC3E}">
        <p14:creationId xmlns:p14="http://schemas.microsoft.com/office/powerpoint/2010/main" val="3479101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42" name="Google Shape;682;p35">
            <a:extLst>
              <a:ext uri="{FF2B5EF4-FFF2-40B4-BE49-F238E27FC236}">
                <a16:creationId xmlns:a16="http://schemas.microsoft.com/office/drawing/2014/main" id="{4CED9D8B-79E4-44E7-BFDE-03FD66435A99}"/>
              </a:ext>
            </a:extLst>
          </p:cNvPr>
          <p:cNvSpPr txBox="1">
            <a:spLocks/>
          </p:cNvSpPr>
          <p:nvPr/>
        </p:nvSpPr>
        <p:spPr>
          <a:xfrm>
            <a:off x="720000" y="29633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3F3F3"/>
                </a:solidFill>
                <a:latin typeface="Rajdhani"/>
                <a:cs typeface="Rajdhani"/>
                <a:sym typeface="Rajdhani"/>
              </a:rPr>
              <a:t>4) La régulation par la CNIL</a:t>
            </a:r>
            <a:endParaRPr lang="en-US" dirty="0"/>
          </a:p>
        </p:txBody>
      </p:sp>
      <p:pic>
        <p:nvPicPr>
          <p:cNvPr id="1026" name="Picture 2" descr="Refuser les cookies doit être aussi simple que de les accepter - La CNIL sanctionne Google et Facebook | Les investigations : La CNIL a reçu plusieurs plaintes dénonçant les modalités de refus des cookies sur les sites web facebook.coim, google.fr et youtube.fr ; des contrôles en ligne ont été effectués sur ces sites. Les manquements : un bouton permet d'accepter immédiatement les cookies mais il n'existe pas de solution équivalente pour les refuser aussi facilement. Ce procédé porte atteinte à la liberté du consentement des internautes et constitue une violation de l'article 82 de la loi Informatique et Libertés. La décision : la formation restreinte de la CNIL a prononcé : une amende de 60 millions d'euros à l'encontre de Facebook ; deux amendes pour un montant total de 150 millions d'euros à l'encontre de Google.">
            <a:extLst>
              <a:ext uri="{FF2B5EF4-FFF2-40B4-BE49-F238E27FC236}">
                <a16:creationId xmlns:a16="http://schemas.microsoft.com/office/drawing/2014/main" id="{38FF88F5-D1CD-4F2A-A792-346DF3DB8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17" y="964050"/>
            <a:ext cx="6822565" cy="417945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85;p31">
            <a:extLst>
              <a:ext uri="{FF2B5EF4-FFF2-40B4-BE49-F238E27FC236}">
                <a16:creationId xmlns:a16="http://schemas.microsoft.com/office/drawing/2014/main" id="{B7B81E02-CF2F-4A4C-9540-995B2565525C}"/>
              </a:ext>
            </a:extLst>
          </p:cNvPr>
          <p:cNvSpPr txBox="1">
            <a:spLocks/>
          </p:cNvSpPr>
          <p:nvPr/>
        </p:nvSpPr>
        <p:spPr>
          <a:xfrm>
            <a:off x="6760772" y="262650"/>
            <a:ext cx="2208600" cy="7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fr-FR" dirty="0"/>
              <a:t>6 janvier 2022</a:t>
            </a:r>
          </a:p>
        </p:txBody>
      </p:sp>
    </p:spTree>
    <p:extLst>
      <p:ext uri="{BB962C8B-B14F-4D97-AF65-F5344CB8AC3E}">
        <p14:creationId xmlns:p14="http://schemas.microsoft.com/office/powerpoint/2010/main" val="1706675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20000" y="2963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 sz="3000" b="1" i="0" u="none" strike="noStrike" kern="0" cap="none" spc="0" normalizeH="0" baseline="0" noProof="0" dirty="0">
                <a:ln>
                  <a:noFill/>
                </a:ln>
                <a:solidFill>
                  <a:srgbClr val="F3F3F3"/>
                </a:solidFill>
                <a:effectLst/>
                <a:uLnTx/>
                <a:uFillTx/>
                <a:latin typeface="Rajdhani"/>
                <a:cs typeface="Rajdhani"/>
                <a:sym typeface="Rajdhani"/>
              </a:rPr>
              <a:t>4) La régulation existante dans l’EU</a:t>
            </a:r>
            <a:endParaRPr lang="en-US" dirty="0"/>
          </a:p>
        </p:txBody>
      </p:sp>
      <p:sp>
        <p:nvSpPr>
          <p:cNvPr id="683" name="Google Shape;683;p35"/>
          <p:cNvSpPr txBox="1">
            <a:spLocks noGrp="1"/>
          </p:cNvSpPr>
          <p:nvPr>
            <p:ph type="title"/>
          </p:nvPr>
        </p:nvSpPr>
        <p:spPr>
          <a:xfrm>
            <a:off x="278298" y="4288512"/>
            <a:ext cx="2598905"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dirty="0"/>
              <a:t>Consumer Rights Directive (CRD)</a:t>
            </a:r>
            <a:br>
              <a:rPr lang="en" dirty="0"/>
            </a:br>
            <a:r>
              <a:rPr lang="en" dirty="0"/>
              <a:t>2011/83/EU</a:t>
            </a:r>
            <a:endParaRPr dirty="0"/>
          </a:p>
        </p:txBody>
      </p:sp>
      <p:sp>
        <p:nvSpPr>
          <p:cNvPr id="684" name="Google Shape;684;p35"/>
          <p:cNvSpPr txBox="1">
            <a:spLocks noGrp="1"/>
          </p:cNvSpPr>
          <p:nvPr>
            <p:ph type="subTitle" idx="1"/>
          </p:nvPr>
        </p:nvSpPr>
        <p:spPr>
          <a:xfrm>
            <a:off x="278298" y="1025717"/>
            <a:ext cx="2816855" cy="1546033"/>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dirty="0"/>
              <a:t>Impose des limites à la fois générales et spécifiques sur le design des sites commerciaux.</a:t>
            </a:r>
          </a:p>
          <a:p>
            <a:pPr marL="0" lvl="0" indent="0" algn="ctr" rtl="0">
              <a:spcBef>
                <a:spcPts val="0"/>
              </a:spcBef>
              <a:spcAft>
                <a:spcPts val="1600"/>
              </a:spcAft>
              <a:buNone/>
            </a:pPr>
            <a:r>
              <a:rPr lang="en" dirty="0"/>
              <a:t>Articles 22, 27, 8(2), 6(1)(e), 7, 8, …</a:t>
            </a:r>
            <a:endParaRPr dirty="0"/>
          </a:p>
        </p:txBody>
      </p:sp>
      <p:sp>
        <p:nvSpPr>
          <p:cNvPr id="685" name="Google Shape;685;p35"/>
          <p:cNvSpPr txBox="1">
            <a:spLocks noGrp="1"/>
          </p:cNvSpPr>
          <p:nvPr>
            <p:ph type="title" idx="2"/>
          </p:nvPr>
        </p:nvSpPr>
        <p:spPr>
          <a:xfrm>
            <a:off x="6770821" y="4288512"/>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dirty="0"/>
              <a:t>RGPD</a:t>
            </a:r>
            <a:br>
              <a:rPr lang="en" dirty="0"/>
            </a:br>
            <a:r>
              <a:rPr lang="en" dirty="0"/>
              <a:t>2016/679</a:t>
            </a:r>
            <a:endParaRPr dirty="0"/>
          </a:p>
        </p:txBody>
      </p:sp>
      <p:sp>
        <p:nvSpPr>
          <p:cNvPr id="686" name="Google Shape;686;p35"/>
          <p:cNvSpPr txBox="1">
            <a:spLocks noGrp="1"/>
          </p:cNvSpPr>
          <p:nvPr>
            <p:ph type="subTitle" idx="3"/>
          </p:nvPr>
        </p:nvSpPr>
        <p:spPr>
          <a:xfrm>
            <a:off x="6235274" y="1184745"/>
            <a:ext cx="2785275" cy="2782956"/>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dirty="0"/>
              <a:t>Les cookies tiers peuvent agir comme des identifiants personnels, la plupart n’ont pas de cas d’utilisation avec justification juridique donc cela nécessite le consentement de l’utilisateur.</a:t>
            </a:r>
          </a:p>
          <a:p>
            <a:pPr marL="0" lvl="0" indent="0" algn="ctr" rtl="0">
              <a:spcBef>
                <a:spcPts val="0"/>
              </a:spcBef>
              <a:spcAft>
                <a:spcPts val="1600"/>
              </a:spcAft>
              <a:buNone/>
            </a:pPr>
            <a:r>
              <a:rPr lang="en" dirty="0"/>
              <a:t>Art. 4(11) : “</a:t>
            </a:r>
            <a:r>
              <a:rPr lang="en-US" dirty="0"/>
              <a:t>Consent must be </a:t>
            </a:r>
            <a:r>
              <a:rPr lang="en-US" b="1" dirty="0"/>
              <a:t>freely given</a:t>
            </a:r>
            <a:r>
              <a:rPr lang="en-US" dirty="0"/>
              <a:t> on an </a:t>
            </a:r>
            <a:r>
              <a:rPr lang="en-US" b="1" dirty="0"/>
              <a:t>informed basis</a:t>
            </a:r>
            <a:r>
              <a:rPr lang="en-US" dirty="0"/>
              <a:t> and unambiguously indicated through </a:t>
            </a:r>
            <a:r>
              <a:rPr lang="en-US" b="1" dirty="0"/>
              <a:t>clear affirmative action</a:t>
            </a:r>
            <a:r>
              <a:rPr lang="en-US" dirty="0"/>
              <a:t>”</a:t>
            </a:r>
          </a:p>
          <a:p>
            <a:pPr marL="0" lvl="0" indent="0" algn="ctr" rtl="0">
              <a:spcBef>
                <a:spcPts val="0"/>
              </a:spcBef>
              <a:spcAft>
                <a:spcPts val="1600"/>
              </a:spcAft>
              <a:buNone/>
            </a:pPr>
            <a:endParaRPr dirty="0"/>
          </a:p>
        </p:txBody>
      </p:sp>
      <p:sp>
        <p:nvSpPr>
          <p:cNvPr id="689" name="Google Shape;689;p35"/>
          <p:cNvSpPr txBox="1">
            <a:spLocks noGrp="1"/>
          </p:cNvSpPr>
          <p:nvPr>
            <p:ph type="title" idx="6"/>
          </p:nvPr>
        </p:nvSpPr>
        <p:spPr>
          <a:xfrm>
            <a:off x="3265719" y="4631169"/>
            <a:ext cx="2485341" cy="740636"/>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fr-FR" dirty="0" err="1"/>
              <a:t>Unfair</a:t>
            </a:r>
            <a:r>
              <a:rPr lang="fr-FR" dirty="0"/>
              <a:t> Commercial Practices Directive (UCPD)</a:t>
            </a:r>
            <a:br>
              <a:rPr lang="fr-FR" dirty="0"/>
            </a:br>
            <a:r>
              <a:rPr lang="fr-FR" dirty="0"/>
              <a:t>2005/29/EC amendée par 2019/2161/EU</a:t>
            </a:r>
            <a:br>
              <a:rPr lang="fr-FR" dirty="0"/>
            </a:br>
            <a:endParaRPr dirty="0"/>
          </a:p>
        </p:txBody>
      </p:sp>
      <p:sp>
        <p:nvSpPr>
          <p:cNvPr id="690" name="Google Shape;690;p35"/>
          <p:cNvSpPr txBox="1">
            <a:spLocks noGrp="1"/>
          </p:cNvSpPr>
          <p:nvPr>
            <p:ph type="subTitle" idx="7"/>
          </p:nvPr>
        </p:nvSpPr>
        <p:spPr>
          <a:xfrm>
            <a:off x="3095153" y="1025717"/>
            <a:ext cx="2730352" cy="2504119"/>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dirty="0"/>
              <a:t>Contient des restrictions additionnelles pour les </a:t>
            </a:r>
            <a:r>
              <a:rPr lang="en" i="1" dirty="0"/>
              <a:t>dark patterns qui s’appliquent aux pratiques commerciales B2C :</a:t>
            </a:r>
          </a:p>
          <a:p>
            <a:pPr marL="0" lvl="0" indent="0" algn="ctr" rtl="0">
              <a:spcBef>
                <a:spcPts val="0"/>
              </a:spcBef>
              <a:spcAft>
                <a:spcPts val="1600"/>
              </a:spcAft>
              <a:buNone/>
            </a:pPr>
            <a:r>
              <a:rPr lang="en" i="1" dirty="0"/>
              <a:t> Pratiques trompeuses</a:t>
            </a:r>
          </a:p>
          <a:p>
            <a:pPr marL="0" lvl="0" indent="0" algn="ctr" rtl="0">
              <a:spcBef>
                <a:spcPts val="0"/>
              </a:spcBef>
              <a:spcAft>
                <a:spcPts val="1600"/>
              </a:spcAft>
              <a:buNone/>
            </a:pPr>
            <a:r>
              <a:rPr lang="en" i="1" dirty="0"/>
              <a:t>Pratiques agressives</a:t>
            </a:r>
          </a:p>
          <a:p>
            <a:pPr marL="0" lvl="0" indent="0" algn="ctr" rtl="0">
              <a:spcBef>
                <a:spcPts val="0"/>
              </a:spcBef>
              <a:spcAft>
                <a:spcPts val="1600"/>
              </a:spcAft>
              <a:buNone/>
            </a:pPr>
            <a:r>
              <a:rPr lang="en" i="1" dirty="0"/>
              <a:t>Articles 3(1), 5(1), Annexe 1 nr 7, 11a, 26…</a:t>
            </a:r>
            <a:endParaRPr dirty="0"/>
          </a:p>
        </p:txBody>
      </p:sp>
      <p:cxnSp>
        <p:nvCxnSpPr>
          <p:cNvPr id="31" name="Google Shape;143;p28">
            <a:extLst>
              <a:ext uri="{FF2B5EF4-FFF2-40B4-BE49-F238E27FC236}">
                <a16:creationId xmlns:a16="http://schemas.microsoft.com/office/drawing/2014/main" id="{37175559-DF26-48ED-AC48-C958F10B770D}"/>
              </a:ext>
            </a:extLst>
          </p:cNvPr>
          <p:cNvCxnSpPr/>
          <p:nvPr/>
        </p:nvCxnSpPr>
        <p:spPr>
          <a:xfrm>
            <a:off x="3140301" y="1025717"/>
            <a:ext cx="0" cy="3882300"/>
          </a:xfrm>
          <a:prstGeom prst="straightConnector1">
            <a:avLst/>
          </a:prstGeom>
          <a:noFill/>
          <a:ln w="19050" cap="flat" cmpd="sng">
            <a:solidFill>
              <a:schemeClr val="lt2"/>
            </a:solidFill>
            <a:prstDash val="solid"/>
            <a:round/>
            <a:headEnd type="oval" w="med" len="med"/>
            <a:tailEnd type="oval" w="med" len="med"/>
          </a:ln>
        </p:spPr>
      </p:cxnSp>
      <p:cxnSp>
        <p:nvCxnSpPr>
          <p:cNvPr id="32" name="Google Shape;143;p28">
            <a:extLst>
              <a:ext uri="{FF2B5EF4-FFF2-40B4-BE49-F238E27FC236}">
                <a16:creationId xmlns:a16="http://schemas.microsoft.com/office/drawing/2014/main" id="{2C453938-298B-436A-AE25-BCE28FC8391A}"/>
              </a:ext>
            </a:extLst>
          </p:cNvPr>
          <p:cNvCxnSpPr/>
          <p:nvPr/>
        </p:nvCxnSpPr>
        <p:spPr>
          <a:xfrm>
            <a:off x="6080425" y="1025717"/>
            <a:ext cx="0" cy="38823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569241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42" name="Google Shape;682;p35">
            <a:extLst>
              <a:ext uri="{FF2B5EF4-FFF2-40B4-BE49-F238E27FC236}">
                <a16:creationId xmlns:a16="http://schemas.microsoft.com/office/drawing/2014/main" id="{4CED9D8B-79E4-44E7-BFDE-03FD66435A99}"/>
              </a:ext>
            </a:extLst>
          </p:cNvPr>
          <p:cNvSpPr txBox="1">
            <a:spLocks/>
          </p:cNvSpPr>
          <p:nvPr/>
        </p:nvSpPr>
        <p:spPr>
          <a:xfrm>
            <a:off x="720000" y="29633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3F3F3"/>
                </a:solidFill>
                <a:latin typeface="Rajdhani"/>
                <a:cs typeface="Rajdhani"/>
                <a:sym typeface="Rajdhani"/>
              </a:rPr>
              <a:t>4) La régulation par le DSA</a:t>
            </a:r>
            <a:endParaRPr lang="en-US" dirty="0"/>
          </a:p>
        </p:txBody>
      </p:sp>
      <p:sp>
        <p:nvSpPr>
          <p:cNvPr id="43" name="Google Shape;118;p26">
            <a:extLst>
              <a:ext uri="{FF2B5EF4-FFF2-40B4-BE49-F238E27FC236}">
                <a16:creationId xmlns:a16="http://schemas.microsoft.com/office/drawing/2014/main" id="{BC21CAE4-7F9D-45F6-8B09-0DAAA54A5E38}"/>
              </a:ext>
            </a:extLst>
          </p:cNvPr>
          <p:cNvSpPr txBox="1">
            <a:spLocks/>
          </p:cNvSpPr>
          <p:nvPr/>
        </p:nvSpPr>
        <p:spPr>
          <a:xfrm>
            <a:off x="648678" y="991673"/>
            <a:ext cx="8074847" cy="3524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285750" indent="-285750">
              <a:spcAft>
                <a:spcPts val="1600"/>
              </a:spcAft>
              <a:buFont typeface="Arial" panose="020B0604020202020204" pitchFamily="34" charset="0"/>
              <a:buChar char="•"/>
            </a:pPr>
            <a:r>
              <a:rPr lang="fr-FR" dirty="0"/>
              <a:t>Le Digital Services </a:t>
            </a:r>
            <a:r>
              <a:rPr lang="fr-FR" dirty="0" err="1"/>
              <a:t>Act</a:t>
            </a:r>
            <a:r>
              <a:rPr lang="fr-FR" dirty="0"/>
              <a:t> (DSA) est un </a:t>
            </a:r>
            <a:r>
              <a:rPr lang="fr-FR" b="1" dirty="0"/>
              <a:t>texte législatif européen </a:t>
            </a:r>
            <a:r>
              <a:rPr lang="fr-FR" dirty="0"/>
              <a:t>qui vise à encadrer les plateformes en ligne et plus précisément les </a:t>
            </a:r>
            <a:r>
              <a:rPr lang="fr-FR" b="1" dirty="0"/>
              <a:t>activités monétaires et leur gestion de données</a:t>
            </a:r>
            <a:r>
              <a:rPr lang="fr-FR" dirty="0"/>
              <a:t>. Il a pour but de réguler Internet et d’en faire un « espace plus sûr pour les utilisateurs » et éliminer les situations de monopole économique</a:t>
            </a:r>
          </a:p>
          <a:p>
            <a:pPr marL="285750" indent="-285750">
              <a:spcAft>
                <a:spcPts val="1600"/>
              </a:spcAft>
              <a:buFont typeface="Arial" panose="020B0604020202020204" pitchFamily="34" charset="0"/>
              <a:buChar char="•"/>
            </a:pPr>
            <a:r>
              <a:rPr lang="fr-FR" dirty="0"/>
              <a:t>Les propositions du Digital Services </a:t>
            </a:r>
            <a:r>
              <a:rPr lang="fr-FR" dirty="0" err="1"/>
              <a:t>Act</a:t>
            </a:r>
            <a:r>
              <a:rPr lang="fr-FR" dirty="0"/>
              <a:t> visent la mise en </a:t>
            </a:r>
            <a:r>
              <a:rPr lang="fr-FR" b="1" dirty="0"/>
              <a:t>responsabilité des plateformes numériques </a:t>
            </a:r>
            <a:r>
              <a:rPr lang="fr-FR" dirty="0"/>
              <a:t>au regard des risques significatifs qu’elles induisent pour leurs utilisateurs dans la diffusion de contenus et produits illicites, dangereux ou contrefaits. Le DSA s'étend à </a:t>
            </a:r>
            <a:r>
              <a:rPr lang="fr-FR" b="1" dirty="0"/>
              <a:t>tous les intermédiaires en ligne qui proposent leurs services dans le marché unique de l'UE</a:t>
            </a:r>
            <a:r>
              <a:rPr lang="fr-FR" dirty="0"/>
              <a:t>, </a:t>
            </a:r>
          </a:p>
          <a:p>
            <a:pPr marL="285750" indent="-285750">
              <a:spcAft>
                <a:spcPts val="1600"/>
              </a:spcAft>
              <a:buFont typeface="Arial" panose="020B0604020202020204" pitchFamily="34" charset="0"/>
              <a:buChar char="•"/>
            </a:pPr>
            <a:r>
              <a:rPr lang="fr-FR" dirty="0"/>
              <a:t>Avant 2022, le DSA </a:t>
            </a:r>
            <a:r>
              <a:rPr lang="fr-FR" b="1" dirty="0"/>
              <a:t>reconnaît le problème des comportement manipulateurs </a:t>
            </a:r>
            <a:r>
              <a:rPr lang="fr-FR" dirty="0"/>
              <a:t>(Art 26(1)(c) (considérations 32, 63, 68) mais son intervention régulatoire se </a:t>
            </a:r>
            <a:r>
              <a:rPr lang="fr-FR" b="1" dirty="0"/>
              <a:t>limite à l’influence exercée par les tiers</a:t>
            </a:r>
            <a:r>
              <a:rPr lang="fr-FR" dirty="0"/>
              <a:t>. Elle n’adresse pas le problème des </a:t>
            </a:r>
            <a:r>
              <a:rPr lang="fr-FR" b="1" dirty="0"/>
              <a:t>plateformes manipulant elles-mêmes le comportement</a:t>
            </a:r>
            <a:r>
              <a:rPr lang="fr-FR" dirty="0"/>
              <a:t> des utilisateurs par le design</a:t>
            </a:r>
          </a:p>
          <a:p>
            <a:pPr marL="285750" indent="-285750">
              <a:spcAft>
                <a:spcPts val="1600"/>
              </a:spcAft>
              <a:buFont typeface="Arial" panose="020B0604020202020204" pitchFamily="34" charset="0"/>
              <a:buChar char="•"/>
            </a:pPr>
            <a:r>
              <a:rPr lang="fr-FR" dirty="0"/>
              <a:t>L’objectif fixé pourrait être renforcé en s’intéressant au </a:t>
            </a:r>
            <a:r>
              <a:rPr lang="fr-FR" i="1" dirty="0" err="1"/>
              <a:t>dark</a:t>
            </a:r>
            <a:r>
              <a:rPr lang="fr-FR" i="1" dirty="0"/>
              <a:t> patterns</a:t>
            </a:r>
          </a:p>
          <a:p>
            <a:pPr marL="285750" indent="-285750">
              <a:spcAft>
                <a:spcPts val="1600"/>
              </a:spcAft>
              <a:buFont typeface="Arial" panose="020B0604020202020204" pitchFamily="34" charset="0"/>
              <a:buChar char="•"/>
            </a:pPr>
            <a:endParaRPr lang="fr-FR" dirty="0"/>
          </a:p>
          <a:p>
            <a:pPr marL="285750" indent="-285750">
              <a:spcAft>
                <a:spcPts val="1600"/>
              </a:spcAft>
              <a:buFont typeface="Arial" panose="020B0604020202020204" pitchFamily="34" charset="0"/>
              <a:buChar char="•"/>
            </a:pPr>
            <a:endParaRPr lang="fr-FR" dirty="0"/>
          </a:p>
          <a:p>
            <a:pPr marL="0" indent="0">
              <a:spcAft>
                <a:spcPts val="1600"/>
              </a:spcAft>
            </a:pPr>
            <a:endParaRPr lang="fr-FR" dirty="0"/>
          </a:p>
          <a:p>
            <a:pPr marL="0" indent="0">
              <a:spcAft>
                <a:spcPts val="1600"/>
              </a:spcAft>
            </a:pPr>
            <a:endParaRPr lang="fr-FR" dirty="0"/>
          </a:p>
        </p:txBody>
      </p:sp>
    </p:spTree>
    <p:extLst>
      <p:ext uri="{BB962C8B-B14F-4D97-AF65-F5344CB8AC3E}">
        <p14:creationId xmlns:p14="http://schemas.microsoft.com/office/powerpoint/2010/main" val="3502606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42" name="Google Shape;682;p35">
            <a:extLst>
              <a:ext uri="{FF2B5EF4-FFF2-40B4-BE49-F238E27FC236}">
                <a16:creationId xmlns:a16="http://schemas.microsoft.com/office/drawing/2014/main" id="{4CED9D8B-79E4-44E7-BFDE-03FD66435A99}"/>
              </a:ext>
            </a:extLst>
          </p:cNvPr>
          <p:cNvSpPr txBox="1">
            <a:spLocks/>
          </p:cNvSpPr>
          <p:nvPr/>
        </p:nvSpPr>
        <p:spPr>
          <a:xfrm>
            <a:off x="720000" y="29633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3F3F3"/>
                </a:solidFill>
                <a:latin typeface="Rajdhani"/>
                <a:cs typeface="Rajdhani"/>
                <a:sym typeface="Rajdhani"/>
              </a:rPr>
              <a:t>4) La régulation par le DSA : </a:t>
            </a:r>
          </a:p>
          <a:p>
            <a:pPr algn="ctr"/>
            <a:r>
              <a:rPr lang="en" sz="3000" b="1" dirty="0">
                <a:solidFill>
                  <a:srgbClr val="F3F3F3"/>
                </a:solidFill>
                <a:latin typeface="Rajdhani"/>
                <a:cs typeface="Rajdhani"/>
                <a:sym typeface="Rajdhani"/>
              </a:rPr>
              <a:t>services intermédiaires</a:t>
            </a:r>
            <a:endParaRPr lang="en-US" dirty="0"/>
          </a:p>
        </p:txBody>
      </p:sp>
      <p:sp>
        <p:nvSpPr>
          <p:cNvPr id="43" name="Google Shape;118;p26">
            <a:extLst>
              <a:ext uri="{FF2B5EF4-FFF2-40B4-BE49-F238E27FC236}">
                <a16:creationId xmlns:a16="http://schemas.microsoft.com/office/drawing/2014/main" id="{BC21CAE4-7F9D-45F6-8B09-0DAAA54A5E38}"/>
              </a:ext>
            </a:extLst>
          </p:cNvPr>
          <p:cNvSpPr txBox="1">
            <a:spLocks/>
          </p:cNvSpPr>
          <p:nvPr/>
        </p:nvSpPr>
        <p:spPr>
          <a:xfrm>
            <a:off x="95226" y="1335565"/>
            <a:ext cx="6249428" cy="3524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285750" indent="-285750">
              <a:spcAft>
                <a:spcPts val="1600"/>
              </a:spcAft>
              <a:buFont typeface="Arial" panose="020B0604020202020204" pitchFamily="34" charset="0"/>
              <a:buChar char="•"/>
            </a:pPr>
            <a:r>
              <a:rPr lang="fr-FR" dirty="0"/>
              <a:t>3 catégories de « </a:t>
            </a:r>
            <a:r>
              <a:rPr lang="fr-FR" b="1" dirty="0"/>
              <a:t>services intermédiaires</a:t>
            </a:r>
            <a:r>
              <a:rPr lang="fr-FR" dirty="0"/>
              <a:t> »</a:t>
            </a:r>
            <a:r>
              <a:rPr lang="fr-FR" i="1" dirty="0"/>
              <a:t> :</a:t>
            </a:r>
          </a:p>
          <a:p>
            <a:pPr algn="just">
              <a:buFont typeface="Arial" panose="020B0604020202020204" pitchFamily="34" charset="0"/>
              <a:buChar char="•"/>
            </a:pPr>
            <a:r>
              <a:rPr lang="fr-FR" dirty="0"/>
              <a:t>un service de «</a:t>
            </a:r>
            <a:r>
              <a:rPr lang="fr-FR" b="1" dirty="0"/>
              <a:t>simple transport</a:t>
            </a:r>
            <a:r>
              <a:rPr lang="fr-FR" dirty="0"/>
              <a:t>» consistant à </a:t>
            </a:r>
            <a:r>
              <a:rPr lang="fr-FR" b="1" dirty="0"/>
              <a:t>transmettre</a:t>
            </a:r>
            <a:r>
              <a:rPr lang="fr-FR" dirty="0"/>
              <a:t>, sur un réseau de communication, des </a:t>
            </a:r>
            <a:r>
              <a:rPr lang="fr-FR" b="1" dirty="0"/>
              <a:t>informations</a:t>
            </a:r>
            <a:r>
              <a:rPr lang="fr-FR" dirty="0"/>
              <a:t> fournies par un bénéficiaire du service ou à </a:t>
            </a:r>
            <a:r>
              <a:rPr lang="fr-FR" b="1" dirty="0"/>
              <a:t>fournir un accès au réseau</a:t>
            </a:r>
            <a:r>
              <a:rPr lang="fr-FR" dirty="0"/>
              <a:t> de communication;</a:t>
            </a:r>
          </a:p>
          <a:p>
            <a:pPr algn="just">
              <a:buFont typeface="Arial" panose="020B0604020202020204" pitchFamily="34" charset="0"/>
              <a:buChar char="•"/>
            </a:pPr>
            <a:endParaRPr lang="fr-FR" dirty="0"/>
          </a:p>
          <a:p>
            <a:pPr algn="just">
              <a:buFont typeface="Arial" panose="020B0604020202020204" pitchFamily="34" charset="0"/>
              <a:buChar char="•"/>
            </a:pPr>
            <a:r>
              <a:rPr lang="fr-FR" dirty="0"/>
              <a:t>un service de «</a:t>
            </a:r>
            <a:r>
              <a:rPr lang="fr-FR" b="1" dirty="0"/>
              <a:t>mise en cache</a:t>
            </a:r>
            <a:r>
              <a:rPr lang="fr-FR" dirty="0"/>
              <a:t>» consistant à transmettre, sur un réseau de communication, des informations fournies par un bénéficiaire du service, impliquant le stockage automatique, intermédiaire et temporaire de cette information dans le seul but de rendre plus efficace la transmission ultérieure de l’information à la demande d’autres bénéficiaires ;</a:t>
            </a:r>
          </a:p>
          <a:p>
            <a:pPr algn="just">
              <a:buFont typeface="Arial" panose="020B0604020202020204" pitchFamily="34" charset="0"/>
              <a:buChar char="•"/>
            </a:pPr>
            <a:endParaRPr lang="fr-FR" dirty="0"/>
          </a:p>
          <a:p>
            <a:pPr algn="just">
              <a:buFont typeface="Arial" panose="020B0604020202020204" pitchFamily="34" charset="0"/>
              <a:buChar char="•"/>
            </a:pPr>
            <a:r>
              <a:rPr lang="fr-FR" dirty="0"/>
              <a:t>un service d’«</a:t>
            </a:r>
            <a:r>
              <a:rPr lang="fr-FR" b="1" dirty="0"/>
              <a:t>hébergement</a:t>
            </a:r>
            <a:r>
              <a:rPr lang="fr-FR" dirty="0"/>
              <a:t>» consistant à stocker des informations fournies par un bénéficiaire du service à la demande de ce dernier.</a:t>
            </a:r>
          </a:p>
          <a:p>
            <a:pPr marL="742950" lvl="1" indent="-285750">
              <a:spcAft>
                <a:spcPts val="1600"/>
              </a:spcAft>
              <a:buFont typeface="Arial" panose="020B0604020202020204" pitchFamily="34" charset="0"/>
              <a:buChar char="•"/>
            </a:pPr>
            <a:endParaRPr lang="fr-FR" dirty="0"/>
          </a:p>
        </p:txBody>
      </p:sp>
      <p:pic>
        <p:nvPicPr>
          <p:cNvPr id="5" name="Image 4">
            <a:extLst>
              <a:ext uri="{FF2B5EF4-FFF2-40B4-BE49-F238E27FC236}">
                <a16:creationId xmlns:a16="http://schemas.microsoft.com/office/drawing/2014/main" id="{E311098A-1EAE-43C6-B416-36232F095605}"/>
              </a:ext>
            </a:extLst>
          </p:cNvPr>
          <p:cNvPicPr>
            <a:picLocks noChangeAspect="1"/>
          </p:cNvPicPr>
          <p:nvPr/>
        </p:nvPicPr>
        <p:blipFill>
          <a:blip r:embed="rId3"/>
          <a:stretch>
            <a:fillRect/>
          </a:stretch>
        </p:blipFill>
        <p:spPr>
          <a:xfrm>
            <a:off x="6770795" y="1507511"/>
            <a:ext cx="2117558" cy="3180288"/>
          </a:xfrm>
          <a:prstGeom prst="rect">
            <a:avLst/>
          </a:prstGeom>
        </p:spPr>
      </p:pic>
    </p:spTree>
    <p:extLst>
      <p:ext uri="{BB962C8B-B14F-4D97-AF65-F5344CB8AC3E}">
        <p14:creationId xmlns:p14="http://schemas.microsoft.com/office/powerpoint/2010/main" val="3503029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Sommaire</a:t>
            </a:r>
            <a:endParaRPr sz="3000" dirty="0"/>
          </a:p>
        </p:txBody>
      </p:sp>
      <p:sp>
        <p:nvSpPr>
          <p:cNvPr id="110" name="Google Shape;110;p25"/>
          <p:cNvSpPr txBox="1">
            <a:spLocks noGrp="1"/>
          </p:cNvSpPr>
          <p:nvPr>
            <p:ph type="body" idx="1"/>
          </p:nvPr>
        </p:nvSpPr>
        <p:spPr>
          <a:xfrm>
            <a:off x="720000" y="1152475"/>
            <a:ext cx="7704000" cy="375348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endParaRPr sz="1050" dirty="0">
              <a:solidFill>
                <a:schemeClr val="lt2"/>
              </a:solidFill>
            </a:endParaRPr>
          </a:p>
          <a:p>
            <a:pPr marL="457200" lvl="0" indent="-311150" algn="l" rtl="0">
              <a:spcBef>
                <a:spcPts val="0"/>
              </a:spcBef>
              <a:spcAft>
                <a:spcPts val="0"/>
              </a:spcAft>
              <a:buClr>
                <a:srgbClr val="F3F3F3"/>
              </a:buClr>
              <a:buSzPts val="1300"/>
              <a:buAutoNum type="arabicPeriod"/>
            </a:pPr>
            <a:r>
              <a:rPr lang="fr-FR" sz="1800" dirty="0">
                <a:solidFill>
                  <a:schemeClr val="lt2"/>
                </a:solidFill>
              </a:rPr>
              <a:t>Les </a:t>
            </a:r>
            <a:r>
              <a:rPr lang="fr-FR" sz="1800" i="1" dirty="0" err="1">
                <a:solidFill>
                  <a:schemeClr val="lt2"/>
                </a:solidFill>
              </a:rPr>
              <a:t>Dark</a:t>
            </a:r>
            <a:r>
              <a:rPr lang="fr-FR" sz="1800" i="1" dirty="0">
                <a:solidFill>
                  <a:schemeClr val="lt2"/>
                </a:solidFill>
              </a:rPr>
              <a:t> Patterns</a:t>
            </a:r>
            <a:r>
              <a:rPr lang="fr-FR" sz="1800" dirty="0">
                <a:solidFill>
                  <a:schemeClr val="lt2"/>
                </a:solidFill>
              </a:rPr>
              <a:t> : une définition</a:t>
            </a:r>
          </a:p>
          <a:p>
            <a:pPr marL="457200" lvl="0" indent="-311150" algn="l" rtl="0">
              <a:spcBef>
                <a:spcPts val="0"/>
              </a:spcBef>
              <a:spcAft>
                <a:spcPts val="0"/>
              </a:spcAft>
              <a:buClr>
                <a:srgbClr val="F3F3F3"/>
              </a:buClr>
              <a:buSzPts val="1300"/>
              <a:buAutoNum type="arabicPeriod"/>
            </a:pPr>
            <a:endParaRPr sz="1800" dirty="0">
              <a:solidFill>
                <a:schemeClr val="lt2"/>
              </a:solidFill>
            </a:endParaRPr>
          </a:p>
          <a:p>
            <a:pPr marL="457200" lvl="0" indent="-311150" algn="l" rtl="0">
              <a:spcBef>
                <a:spcPts val="0"/>
              </a:spcBef>
              <a:spcAft>
                <a:spcPts val="0"/>
              </a:spcAft>
              <a:buClr>
                <a:srgbClr val="F3F3F3"/>
              </a:buClr>
              <a:buSzPts val="1300"/>
              <a:buAutoNum type="arabicPeriod"/>
            </a:pPr>
            <a:r>
              <a:rPr lang="fr-FR" sz="1800" dirty="0">
                <a:solidFill>
                  <a:schemeClr val="lt2"/>
                </a:solidFill>
              </a:rPr>
              <a:t>Les fondements psychologiques et économiques des </a:t>
            </a:r>
            <a:r>
              <a:rPr lang="fr-FR" sz="1800" i="1" dirty="0" err="1">
                <a:solidFill>
                  <a:schemeClr val="lt2"/>
                </a:solidFill>
              </a:rPr>
              <a:t>dark</a:t>
            </a:r>
            <a:r>
              <a:rPr lang="fr-FR" sz="1800" i="1" dirty="0">
                <a:solidFill>
                  <a:schemeClr val="lt2"/>
                </a:solidFill>
              </a:rPr>
              <a:t> patterns</a:t>
            </a:r>
          </a:p>
          <a:p>
            <a:pPr marL="457200" lvl="0" indent="-311150" algn="l" rtl="0">
              <a:spcBef>
                <a:spcPts val="0"/>
              </a:spcBef>
              <a:spcAft>
                <a:spcPts val="0"/>
              </a:spcAft>
              <a:buClr>
                <a:srgbClr val="F3F3F3"/>
              </a:buClr>
              <a:buSzPts val="1300"/>
              <a:buAutoNum type="arabicPeriod"/>
            </a:pPr>
            <a:endParaRPr sz="1800" dirty="0">
              <a:solidFill>
                <a:schemeClr val="lt2"/>
              </a:solidFill>
            </a:endParaRPr>
          </a:p>
          <a:p>
            <a:pPr marL="457200" lvl="0" indent="-311150" algn="l" rtl="0">
              <a:spcBef>
                <a:spcPts val="0"/>
              </a:spcBef>
              <a:spcAft>
                <a:spcPts val="0"/>
              </a:spcAft>
              <a:buClr>
                <a:srgbClr val="F3F3F3"/>
              </a:buClr>
              <a:buSzPts val="1300"/>
              <a:buAutoNum type="arabicPeriod"/>
            </a:pPr>
            <a:r>
              <a:rPr lang="fr-FR" sz="1800" dirty="0">
                <a:solidFill>
                  <a:schemeClr val="lt2"/>
                </a:solidFill>
              </a:rPr>
              <a:t>Quels problèmes économiques posent les </a:t>
            </a:r>
            <a:r>
              <a:rPr lang="fr-FR" sz="1800" i="1" dirty="0" err="1">
                <a:solidFill>
                  <a:schemeClr val="lt2"/>
                </a:solidFill>
              </a:rPr>
              <a:t>dark</a:t>
            </a:r>
            <a:r>
              <a:rPr lang="fr-FR" sz="1800" i="1" dirty="0">
                <a:solidFill>
                  <a:schemeClr val="lt2"/>
                </a:solidFill>
              </a:rPr>
              <a:t> patterns ?</a:t>
            </a:r>
          </a:p>
          <a:p>
            <a:pPr marL="457200" lvl="0" indent="-311150" algn="l" rtl="0">
              <a:spcBef>
                <a:spcPts val="0"/>
              </a:spcBef>
              <a:spcAft>
                <a:spcPts val="0"/>
              </a:spcAft>
              <a:buClr>
                <a:srgbClr val="F3F3F3"/>
              </a:buClr>
              <a:buSzPts val="1300"/>
              <a:buAutoNum type="arabicPeriod"/>
            </a:pPr>
            <a:endParaRPr sz="1800" dirty="0">
              <a:solidFill>
                <a:schemeClr val="lt2"/>
              </a:solidFill>
            </a:endParaRPr>
          </a:p>
          <a:p>
            <a:pPr marL="457200" lvl="0" indent="-311150" algn="l" rtl="0">
              <a:spcBef>
                <a:spcPts val="0"/>
              </a:spcBef>
              <a:spcAft>
                <a:spcPts val="0"/>
              </a:spcAft>
              <a:buClr>
                <a:srgbClr val="F3F3F3"/>
              </a:buClr>
              <a:buSzPts val="1300"/>
              <a:buAutoNum type="arabicPeriod"/>
            </a:pPr>
            <a:r>
              <a:rPr lang="fr-FR" sz="1800" dirty="0">
                <a:solidFill>
                  <a:schemeClr val="lt2"/>
                </a:solidFill>
                <a:sym typeface="Fira Sans Condensed"/>
              </a:rPr>
              <a:t>Quelles actions régulatoires ont été prises ? </a:t>
            </a:r>
          </a:p>
          <a:p>
            <a:pPr marL="457200" lvl="0" indent="-311150" algn="l" rtl="0">
              <a:spcBef>
                <a:spcPts val="0"/>
              </a:spcBef>
              <a:spcAft>
                <a:spcPts val="0"/>
              </a:spcAft>
              <a:buClr>
                <a:srgbClr val="F3F3F3"/>
              </a:buClr>
              <a:buSzPts val="1300"/>
              <a:buAutoNum type="arabicPeriod"/>
            </a:pPr>
            <a:endParaRPr lang="fr-FR" sz="1800" dirty="0">
              <a:solidFill>
                <a:schemeClr val="lt2"/>
              </a:solidFill>
              <a:sym typeface="Fira Sans Condensed"/>
            </a:endParaRPr>
          </a:p>
          <a:p>
            <a:pPr marL="457200" lvl="0" indent="-311150" algn="l" rtl="0">
              <a:spcBef>
                <a:spcPts val="0"/>
              </a:spcBef>
              <a:spcAft>
                <a:spcPts val="0"/>
              </a:spcAft>
              <a:buClr>
                <a:srgbClr val="F3F3F3"/>
              </a:buClr>
              <a:buSzPts val="1300"/>
              <a:buAutoNum type="arabicPeriod"/>
            </a:pPr>
            <a:r>
              <a:rPr lang="fr-FR" sz="1800" dirty="0">
                <a:solidFill>
                  <a:schemeClr val="lt2"/>
                </a:solidFill>
                <a:sym typeface="Fira Sans Condensed"/>
              </a:rPr>
              <a:t>Discussion (applicabilité + limites régulatoires)</a:t>
            </a:r>
            <a:endParaRPr sz="1800" dirty="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682;p35">
            <a:extLst>
              <a:ext uri="{FF2B5EF4-FFF2-40B4-BE49-F238E27FC236}">
                <a16:creationId xmlns:a16="http://schemas.microsoft.com/office/drawing/2014/main" id="{2FEFD5BE-E375-42A5-861C-DBE52B715901}"/>
              </a:ext>
            </a:extLst>
          </p:cNvPr>
          <p:cNvSpPr txBox="1">
            <a:spLocks/>
          </p:cNvSpPr>
          <p:nvPr/>
        </p:nvSpPr>
        <p:spPr>
          <a:xfrm>
            <a:off x="1" y="296337"/>
            <a:ext cx="8946036"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3F3F3"/>
                </a:solidFill>
                <a:latin typeface="Rajdhani"/>
                <a:cs typeface="Rajdhani"/>
                <a:sym typeface="Rajdhani"/>
              </a:rPr>
              <a:t>4) La régulation par le DSA : la responsabilité</a:t>
            </a:r>
            <a:endParaRPr lang="en-US" dirty="0"/>
          </a:p>
        </p:txBody>
      </p:sp>
      <p:sp>
        <p:nvSpPr>
          <p:cNvPr id="16" name="ZoneTexte 15">
            <a:extLst>
              <a:ext uri="{FF2B5EF4-FFF2-40B4-BE49-F238E27FC236}">
                <a16:creationId xmlns:a16="http://schemas.microsoft.com/office/drawing/2014/main" id="{4ED96886-CA09-4EB9-9A6A-F6F4A134D581}"/>
              </a:ext>
            </a:extLst>
          </p:cNvPr>
          <p:cNvSpPr txBox="1"/>
          <p:nvPr/>
        </p:nvSpPr>
        <p:spPr>
          <a:xfrm>
            <a:off x="249811" y="1723512"/>
            <a:ext cx="3360655" cy="3323987"/>
          </a:xfrm>
          <a:prstGeom prst="rect">
            <a:avLst/>
          </a:prstGeom>
          <a:noFill/>
        </p:spPr>
        <p:txBody>
          <a:bodyPr wrap="square">
            <a:spAutoFit/>
          </a:bodyPr>
          <a:lstStyle/>
          <a:p>
            <a:pPr algn="just">
              <a:buClr>
                <a:schemeClr val="lt2"/>
              </a:buClr>
              <a:buSzPts val="1200"/>
            </a:pPr>
            <a:r>
              <a:rPr lang="fr-FR" dirty="0">
                <a:solidFill>
                  <a:schemeClr val="lt2"/>
                </a:solidFill>
                <a:latin typeface="Fira Sans Condensed Light"/>
                <a:sym typeface="Fira Sans Condensed Light"/>
              </a:rPr>
              <a:t>L’article 3 du DSA prévoit que </a:t>
            </a:r>
            <a:r>
              <a:rPr lang="fr-FR" b="1" dirty="0">
                <a:solidFill>
                  <a:schemeClr val="lt2"/>
                </a:solidFill>
                <a:latin typeface="Fira Sans Condensed Light"/>
                <a:sym typeface="Fira Sans Condensed Light"/>
              </a:rPr>
              <a:t>le fournisseur de service de simple transport</a:t>
            </a:r>
            <a:r>
              <a:rPr lang="fr-FR" dirty="0">
                <a:solidFill>
                  <a:schemeClr val="lt2"/>
                </a:solidFill>
                <a:latin typeface="Fira Sans Condensed Light"/>
                <a:sym typeface="Fira Sans Condensed Light"/>
              </a:rPr>
              <a:t> n’est pas responsable des activités des utilisateurs. Néanmoins,  </a:t>
            </a:r>
            <a:r>
              <a:rPr lang="fr-FR" b="1" dirty="0">
                <a:solidFill>
                  <a:schemeClr val="lt2"/>
                </a:solidFill>
                <a:latin typeface="Fira Sans Condensed Light"/>
                <a:sym typeface="Fira Sans Condensed Light"/>
              </a:rPr>
              <a:t>cette absence de responsabilité est conditionnée </a:t>
            </a:r>
            <a:r>
              <a:rPr lang="fr-FR" dirty="0">
                <a:solidFill>
                  <a:schemeClr val="lt2"/>
                </a:solidFill>
                <a:latin typeface="Fira Sans Condensed Light"/>
                <a:sym typeface="Fira Sans Condensed Light"/>
              </a:rPr>
              <a:t>par une série de conditions négatives.</a:t>
            </a:r>
          </a:p>
          <a:p>
            <a:pPr algn="just">
              <a:buClr>
                <a:schemeClr val="lt2"/>
              </a:buClr>
              <a:buSzPts val="1200"/>
            </a:pPr>
            <a:endParaRPr lang="fr-FR" dirty="0">
              <a:solidFill>
                <a:schemeClr val="lt2"/>
              </a:solidFill>
              <a:latin typeface="Fira Sans Condensed Light"/>
              <a:sym typeface="Fira Sans Condensed Light"/>
            </a:endParaRPr>
          </a:p>
          <a:p>
            <a:pPr algn="just">
              <a:buClr>
                <a:schemeClr val="lt2"/>
              </a:buClr>
              <a:buSzPts val="1200"/>
            </a:pPr>
            <a:r>
              <a:rPr lang="fr-FR" dirty="0">
                <a:solidFill>
                  <a:schemeClr val="lt2"/>
                </a:solidFill>
                <a:latin typeface="Fira Sans Condensed Light"/>
                <a:sym typeface="Fira Sans Condensed Light"/>
              </a:rPr>
              <a:t>Le fournisseur :</a:t>
            </a:r>
          </a:p>
          <a:p>
            <a:pPr marL="285750" indent="-285750" algn="just">
              <a:buClr>
                <a:schemeClr val="lt2"/>
              </a:buClr>
              <a:buSzPts val="1200"/>
              <a:buFont typeface="Arial" panose="020B0604020202020204" pitchFamily="34" charset="0"/>
              <a:buChar char="•"/>
            </a:pPr>
            <a:r>
              <a:rPr lang="fr-FR" dirty="0">
                <a:solidFill>
                  <a:schemeClr val="lt2"/>
                </a:solidFill>
                <a:latin typeface="Fira Sans Condensed Light"/>
                <a:sym typeface="Fira Sans Condensed Light"/>
              </a:rPr>
              <a:t>ne devra pas avoir initié cette transmission ;</a:t>
            </a:r>
          </a:p>
          <a:p>
            <a:pPr marL="285750" indent="-285750" algn="just">
              <a:buClr>
                <a:schemeClr val="lt2"/>
              </a:buClr>
              <a:buSzPts val="1200"/>
              <a:buFont typeface="Arial" panose="020B0604020202020204" pitchFamily="34" charset="0"/>
              <a:buChar char="•"/>
            </a:pPr>
            <a:r>
              <a:rPr lang="fr-FR" dirty="0">
                <a:solidFill>
                  <a:schemeClr val="lt2"/>
                </a:solidFill>
                <a:latin typeface="Fira Sans Condensed Light"/>
                <a:sym typeface="Fira Sans Condensed Light"/>
              </a:rPr>
              <a:t>ne devra pas avoir sélectionné son destinataire ;</a:t>
            </a:r>
          </a:p>
          <a:p>
            <a:pPr marL="285750" indent="-285750" algn="just">
              <a:buClr>
                <a:schemeClr val="lt2"/>
              </a:buClr>
              <a:buSzPts val="1200"/>
              <a:buFont typeface="Arial" panose="020B0604020202020204" pitchFamily="34" charset="0"/>
              <a:buChar char="•"/>
            </a:pPr>
            <a:r>
              <a:rPr lang="fr-FR" dirty="0">
                <a:solidFill>
                  <a:schemeClr val="lt2"/>
                </a:solidFill>
                <a:latin typeface="Fira Sans Condensed Light"/>
                <a:sym typeface="Fira Sans Condensed Light"/>
              </a:rPr>
              <a:t>ne sélectionnera ni ne modifiera les informations faisant l'objet de la transmission.</a:t>
            </a:r>
          </a:p>
        </p:txBody>
      </p:sp>
      <p:sp>
        <p:nvSpPr>
          <p:cNvPr id="17" name="Google Shape;683;p35">
            <a:extLst>
              <a:ext uri="{FF2B5EF4-FFF2-40B4-BE49-F238E27FC236}">
                <a16:creationId xmlns:a16="http://schemas.microsoft.com/office/drawing/2014/main" id="{8F8D274C-4E86-4108-954A-2A998FD02859}"/>
              </a:ext>
            </a:extLst>
          </p:cNvPr>
          <p:cNvSpPr txBox="1">
            <a:spLocks noGrp="1"/>
          </p:cNvSpPr>
          <p:nvPr>
            <p:ph type="title"/>
          </p:nvPr>
        </p:nvSpPr>
        <p:spPr>
          <a:xfrm>
            <a:off x="-42211" y="916458"/>
            <a:ext cx="4039177" cy="686099"/>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sz="1600" dirty="0"/>
              <a:t>Responsabilité fournisseurs de service simple transport</a:t>
            </a:r>
            <a:endParaRPr sz="1600" dirty="0"/>
          </a:p>
        </p:txBody>
      </p:sp>
      <p:sp>
        <p:nvSpPr>
          <p:cNvPr id="18" name="ZoneTexte 17">
            <a:extLst>
              <a:ext uri="{FF2B5EF4-FFF2-40B4-BE49-F238E27FC236}">
                <a16:creationId xmlns:a16="http://schemas.microsoft.com/office/drawing/2014/main" id="{57718E65-C872-4AAE-A5FF-AA36DFCCEA90}"/>
              </a:ext>
            </a:extLst>
          </p:cNvPr>
          <p:cNvSpPr txBox="1"/>
          <p:nvPr/>
        </p:nvSpPr>
        <p:spPr>
          <a:xfrm>
            <a:off x="4110089" y="1446513"/>
            <a:ext cx="4784100" cy="3416320"/>
          </a:xfrm>
          <a:prstGeom prst="rect">
            <a:avLst/>
          </a:prstGeom>
          <a:noFill/>
        </p:spPr>
        <p:txBody>
          <a:bodyPr wrap="square">
            <a:spAutoFit/>
          </a:bodyPr>
          <a:lstStyle/>
          <a:p>
            <a:pPr algn="just">
              <a:buClr>
                <a:schemeClr val="lt2"/>
              </a:buClr>
              <a:buSzPts val="1200"/>
            </a:pPr>
            <a:r>
              <a:rPr lang="fr-FR" sz="1200" dirty="0">
                <a:solidFill>
                  <a:schemeClr val="lt2"/>
                </a:solidFill>
                <a:latin typeface="Fira Sans Condensed Light"/>
              </a:rPr>
              <a:t>Le prestataire ne sera pas </a:t>
            </a:r>
            <a:r>
              <a:rPr lang="fr-FR" sz="1200" b="1" dirty="0">
                <a:solidFill>
                  <a:schemeClr val="lt2"/>
                </a:solidFill>
                <a:latin typeface="Fira Sans Condensed Light"/>
              </a:rPr>
              <a:t>tenu responsable à l’occasion du stockage automatique, intermédiaire et temporaire d’une information illicite</a:t>
            </a:r>
            <a:r>
              <a:rPr lang="fr-FR" sz="1200" dirty="0">
                <a:solidFill>
                  <a:schemeClr val="lt2"/>
                </a:solidFill>
                <a:latin typeface="Fira Sans Condensed Light"/>
              </a:rPr>
              <a:t>. Là encore, plusieurs conditions cumulatives sont nécessaires pour ôter toute responsabilité des services de cache.</a:t>
            </a:r>
          </a:p>
          <a:p>
            <a:pPr algn="just">
              <a:buClr>
                <a:schemeClr val="lt2"/>
              </a:buClr>
              <a:buSzPts val="1200"/>
            </a:pPr>
            <a:r>
              <a:rPr lang="fr-FR" sz="1200" dirty="0">
                <a:solidFill>
                  <a:schemeClr val="lt2"/>
                </a:solidFill>
                <a:latin typeface="Fira Sans Condensed Light"/>
              </a:rPr>
              <a:t>Le fournisseur :</a:t>
            </a:r>
          </a:p>
          <a:p>
            <a:pPr algn="just">
              <a:buClr>
                <a:schemeClr val="lt2"/>
              </a:buClr>
              <a:buSzPts val="1200"/>
              <a:buFont typeface="Arial" panose="020B0604020202020204" pitchFamily="34" charset="0"/>
              <a:buChar char="•"/>
            </a:pPr>
            <a:r>
              <a:rPr lang="fr-FR" sz="1200" dirty="0">
                <a:solidFill>
                  <a:schemeClr val="lt2"/>
                </a:solidFill>
                <a:latin typeface="Fira Sans Condensed Light"/>
              </a:rPr>
              <a:t>ne devra </a:t>
            </a:r>
            <a:r>
              <a:rPr lang="fr-FR" sz="1200" b="1" dirty="0">
                <a:solidFill>
                  <a:schemeClr val="lt2"/>
                </a:solidFill>
                <a:latin typeface="Fira Sans Condensed Light"/>
              </a:rPr>
              <a:t>pas modifier l’information </a:t>
            </a:r>
            <a:r>
              <a:rPr lang="fr-FR" sz="1200" dirty="0">
                <a:solidFill>
                  <a:schemeClr val="lt2"/>
                </a:solidFill>
                <a:latin typeface="Fira Sans Condensed Light"/>
              </a:rPr>
              <a:t>;</a:t>
            </a:r>
          </a:p>
          <a:p>
            <a:pPr algn="just">
              <a:buClr>
                <a:schemeClr val="lt2"/>
              </a:buClr>
              <a:buSzPts val="1200"/>
              <a:buFont typeface="Arial" panose="020B0604020202020204" pitchFamily="34" charset="0"/>
              <a:buChar char="•"/>
            </a:pPr>
            <a:r>
              <a:rPr lang="fr-FR" sz="1200" dirty="0">
                <a:solidFill>
                  <a:schemeClr val="lt2"/>
                </a:solidFill>
                <a:latin typeface="Fira Sans Condensed Light"/>
              </a:rPr>
              <a:t>devra se </a:t>
            </a:r>
            <a:r>
              <a:rPr lang="fr-FR" sz="1200" b="1" dirty="0">
                <a:solidFill>
                  <a:schemeClr val="lt2"/>
                </a:solidFill>
                <a:latin typeface="Fira Sans Condensed Light"/>
              </a:rPr>
              <a:t>conformer aux conditions d’accès à l’information </a:t>
            </a:r>
            <a:r>
              <a:rPr lang="fr-FR" sz="1200" dirty="0">
                <a:solidFill>
                  <a:schemeClr val="lt2"/>
                </a:solidFill>
                <a:latin typeface="Fira Sans Condensed Light"/>
              </a:rPr>
              <a:t>;</a:t>
            </a:r>
          </a:p>
          <a:p>
            <a:pPr algn="just">
              <a:buClr>
                <a:schemeClr val="lt2"/>
              </a:buClr>
              <a:buSzPts val="1200"/>
              <a:buFont typeface="Arial" panose="020B0604020202020204" pitchFamily="34" charset="0"/>
              <a:buChar char="•"/>
            </a:pPr>
            <a:r>
              <a:rPr lang="fr-FR" sz="1200" dirty="0">
                <a:solidFill>
                  <a:schemeClr val="lt2"/>
                </a:solidFill>
                <a:latin typeface="Fira Sans Condensed Light"/>
              </a:rPr>
              <a:t>devra se </a:t>
            </a:r>
            <a:r>
              <a:rPr lang="fr-FR" sz="1200" b="1" dirty="0">
                <a:solidFill>
                  <a:schemeClr val="lt2"/>
                </a:solidFill>
                <a:latin typeface="Fira Sans Condensed Light"/>
              </a:rPr>
              <a:t>conformer aux règles concernant la mise à jour de l’information</a:t>
            </a:r>
            <a:r>
              <a:rPr lang="fr-FR" sz="1200" dirty="0">
                <a:solidFill>
                  <a:schemeClr val="lt2"/>
                </a:solidFill>
                <a:latin typeface="Fira Sans Condensed Light"/>
              </a:rPr>
              <a:t>, indiquées d’une manière largement reconnue et utilisées par les entreprises ;</a:t>
            </a:r>
          </a:p>
          <a:p>
            <a:pPr algn="just">
              <a:buClr>
                <a:schemeClr val="lt2"/>
              </a:buClr>
              <a:buSzPts val="1200"/>
              <a:buFont typeface="Arial" panose="020B0604020202020204" pitchFamily="34" charset="0"/>
              <a:buChar char="•"/>
            </a:pPr>
            <a:r>
              <a:rPr lang="fr-FR" sz="1200" dirty="0">
                <a:solidFill>
                  <a:schemeClr val="lt2"/>
                </a:solidFill>
                <a:latin typeface="Fira Sans Condensed Light"/>
              </a:rPr>
              <a:t>ne devra </a:t>
            </a:r>
            <a:r>
              <a:rPr lang="fr-FR" sz="1200" b="1" dirty="0">
                <a:solidFill>
                  <a:schemeClr val="lt2"/>
                </a:solidFill>
                <a:latin typeface="Fira Sans Condensed Light"/>
              </a:rPr>
              <a:t>pas entraver l’utilisation licite de la technologie</a:t>
            </a:r>
            <a:r>
              <a:rPr lang="fr-FR" sz="1200" dirty="0">
                <a:solidFill>
                  <a:schemeClr val="lt2"/>
                </a:solidFill>
                <a:latin typeface="Fira Sans Condensed Light"/>
              </a:rPr>
              <a:t>, dans le but d’obtenir des données sur l’utilisation de l’information ;</a:t>
            </a:r>
          </a:p>
          <a:p>
            <a:pPr algn="just">
              <a:buClr>
                <a:schemeClr val="lt2"/>
              </a:buClr>
              <a:buSzPts val="1200"/>
              <a:buFont typeface="Arial" panose="020B0604020202020204" pitchFamily="34" charset="0"/>
              <a:buChar char="•"/>
            </a:pPr>
            <a:r>
              <a:rPr lang="fr-FR" sz="1200" dirty="0">
                <a:solidFill>
                  <a:schemeClr val="lt2"/>
                </a:solidFill>
                <a:latin typeface="Fira Sans Condensed Light"/>
              </a:rPr>
              <a:t>devra </a:t>
            </a:r>
            <a:r>
              <a:rPr lang="fr-FR" sz="1200" b="1" dirty="0">
                <a:solidFill>
                  <a:schemeClr val="lt2"/>
                </a:solidFill>
                <a:latin typeface="Fira Sans Condensed Light"/>
              </a:rPr>
              <a:t>agir promptement pour retirer l’information</a:t>
            </a:r>
            <a:r>
              <a:rPr lang="fr-FR" sz="1200" dirty="0">
                <a:solidFill>
                  <a:schemeClr val="lt2"/>
                </a:solidFill>
                <a:latin typeface="Fira Sans Condensed Light"/>
              </a:rPr>
              <a:t> qu’il a stockée ou pour en rendre l’accès impossible dès qu’il a effectivement connaissance du fait que l’information à l’origine de la transmission a été retirée du réseau ou que l’accès à l’information a été rendu impossible, ou du fait qu’une juridiction ou une autorité administrative a ordonné de retirer l’information ou d’en rendre l’accès impossible.</a:t>
            </a:r>
          </a:p>
        </p:txBody>
      </p:sp>
      <p:sp>
        <p:nvSpPr>
          <p:cNvPr id="19" name="Google Shape;683;p35">
            <a:extLst>
              <a:ext uri="{FF2B5EF4-FFF2-40B4-BE49-F238E27FC236}">
                <a16:creationId xmlns:a16="http://schemas.microsoft.com/office/drawing/2014/main" id="{1DD915D2-D21C-4826-9827-03814E729D94}"/>
              </a:ext>
            </a:extLst>
          </p:cNvPr>
          <p:cNvSpPr txBox="1">
            <a:spLocks/>
          </p:cNvSpPr>
          <p:nvPr/>
        </p:nvSpPr>
        <p:spPr>
          <a:xfrm>
            <a:off x="4414102" y="724765"/>
            <a:ext cx="4039177" cy="686099"/>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algn="ctr"/>
            <a:r>
              <a:rPr lang="fr-FR" sz="1600" dirty="0"/>
              <a:t>Responsabilité des services de mise en cache</a:t>
            </a:r>
          </a:p>
        </p:txBody>
      </p:sp>
    </p:spTree>
    <p:extLst>
      <p:ext uri="{BB962C8B-B14F-4D97-AF65-F5344CB8AC3E}">
        <p14:creationId xmlns:p14="http://schemas.microsoft.com/office/powerpoint/2010/main" val="658045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42" name="Google Shape;682;p35">
            <a:extLst>
              <a:ext uri="{FF2B5EF4-FFF2-40B4-BE49-F238E27FC236}">
                <a16:creationId xmlns:a16="http://schemas.microsoft.com/office/drawing/2014/main" id="{4CED9D8B-79E4-44E7-BFDE-03FD66435A99}"/>
              </a:ext>
            </a:extLst>
          </p:cNvPr>
          <p:cNvSpPr txBox="1">
            <a:spLocks/>
          </p:cNvSpPr>
          <p:nvPr/>
        </p:nvSpPr>
        <p:spPr>
          <a:xfrm>
            <a:off x="720000" y="29633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3F3F3"/>
                </a:solidFill>
                <a:latin typeface="Rajdhani"/>
                <a:cs typeface="Rajdhani"/>
                <a:sym typeface="Rajdhani"/>
              </a:rPr>
              <a:t>4) La régulation par le DSA (2022)</a:t>
            </a:r>
            <a:endParaRPr lang="en-US" dirty="0"/>
          </a:p>
        </p:txBody>
      </p:sp>
      <p:sp>
        <p:nvSpPr>
          <p:cNvPr id="43" name="Google Shape;118;p26">
            <a:extLst>
              <a:ext uri="{FF2B5EF4-FFF2-40B4-BE49-F238E27FC236}">
                <a16:creationId xmlns:a16="http://schemas.microsoft.com/office/drawing/2014/main" id="{BC21CAE4-7F9D-45F6-8B09-0DAAA54A5E38}"/>
              </a:ext>
            </a:extLst>
          </p:cNvPr>
          <p:cNvSpPr txBox="1">
            <a:spLocks/>
          </p:cNvSpPr>
          <p:nvPr/>
        </p:nvSpPr>
        <p:spPr>
          <a:xfrm>
            <a:off x="648678" y="991672"/>
            <a:ext cx="8074847" cy="4151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285750" indent="-285750">
              <a:spcAft>
                <a:spcPts val="1600"/>
              </a:spcAft>
              <a:buFont typeface="Arial" panose="020B0604020202020204" pitchFamily="34" charset="0"/>
              <a:buChar char="•"/>
            </a:pPr>
            <a:r>
              <a:rPr lang="fr-FR" dirty="0"/>
              <a:t>Avec les amendements finaux du 20 janvier 2022 (40, 57, 67, 202, 499), le DSA s’intéresse clairement plus spécifiquement aux </a:t>
            </a:r>
            <a:r>
              <a:rPr lang="fr-FR" i="1" dirty="0" err="1"/>
              <a:t>dark</a:t>
            </a:r>
            <a:r>
              <a:rPr lang="fr-FR" i="1" dirty="0"/>
              <a:t> patterns</a:t>
            </a:r>
            <a:r>
              <a:rPr lang="fr-FR" dirty="0"/>
              <a:t> :</a:t>
            </a:r>
          </a:p>
          <a:p>
            <a:pPr marL="742950" lvl="1" indent="-285750">
              <a:spcAft>
                <a:spcPts val="1600"/>
              </a:spcAft>
              <a:buFont typeface="Arial" panose="020B0604020202020204" pitchFamily="34" charset="0"/>
              <a:buChar char="•"/>
            </a:pPr>
            <a:r>
              <a:rPr lang="fr-FR" dirty="0"/>
              <a:t>Le DSA a </a:t>
            </a:r>
            <a:r>
              <a:rPr lang="fr-FR" b="1" dirty="0"/>
              <a:t>interdit</a:t>
            </a:r>
            <a:r>
              <a:rPr lang="fr-FR" dirty="0"/>
              <a:t> aux fournisseurs de services intermédiaires d'utiliser des </a:t>
            </a:r>
            <a:r>
              <a:rPr lang="fr-FR" b="1" dirty="0"/>
              <a:t>techniques trompeuses ou de </a:t>
            </a:r>
            <a:r>
              <a:rPr lang="fr-FR" b="1" dirty="0" err="1"/>
              <a:t>nudging</a:t>
            </a:r>
            <a:r>
              <a:rPr lang="fr-FR" dirty="0"/>
              <a:t> sur les destinataires de leurs services ; et d'utiliser des </a:t>
            </a:r>
            <a:r>
              <a:rPr lang="fr-FR" i="1" dirty="0" err="1"/>
              <a:t>dark</a:t>
            </a:r>
            <a:r>
              <a:rPr lang="fr-FR" i="1" dirty="0"/>
              <a:t> patterns</a:t>
            </a:r>
            <a:r>
              <a:rPr lang="fr-FR" dirty="0"/>
              <a:t> pour </a:t>
            </a:r>
            <a:r>
              <a:rPr lang="fr-FR" b="1" dirty="0"/>
              <a:t>fausser ou altérer l'autonomie</a:t>
            </a:r>
            <a:r>
              <a:rPr lang="fr-FR" dirty="0"/>
              <a:t> des utilisateurs.  </a:t>
            </a:r>
          </a:p>
          <a:p>
            <a:pPr marL="742950" lvl="1" indent="-285750">
              <a:spcAft>
                <a:spcPts val="1600"/>
              </a:spcAft>
              <a:buFont typeface="Arial" panose="020B0604020202020204" pitchFamily="34" charset="0"/>
              <a:buChar char="•"/>
            </a:pPr>
            <a:r>
              <a:rPr lang="fr-FR" dirty="0"/>
              <a:t>Le DSA </a:t>
            </a:r>
            <a:r>
              <a:rPr lang="fr-FR" b="1" dirty="0"/>
              <a:t>requiert</a:t>
            </a:r>
            <a:r>
              <a:rPr lang="fr-FR" dirty="0"/>
              <a:t> également que les </a:t>
            </a:r>
            <a:r>
              <a:rPr lang="fr-FR" b="1" dirty="0"/>
              <a:t>très grandes plates-formes </a:t>
            </a:r>
            <a:r>
              <a:rPr lang="fr-FR" dirty="0"/>
              <a:t>en ligne qui fournissent des systèmes qui font des recommandations aux utilisateurs (en suggérant, classant et hiérarchisant des informations, ou en utilisant des techniques de distinction par le biais de représentations textuelles ou visuelles ou en conservant des informations d'une autre manière), </a:t>
            </a:r>
            <a:r>
              <a:rPr lang="fr-FR" b="1" dirty="0"/>
              <a:t>mettent en œuvre des mesures techniques et organisationnelles</a:t>
            </a:r>
            <a:r>
              <a:rPr lang="fr-FR" dirty="0"/>
              <a:t> pour s'assurer que ces </a:t>
            </a:r>
            <a:r>
              <a:rPr lang="fr-FR" b="1" dirty="0"/>
              <a:t>systèmes sont conçus d'une manière conviviale</a:t>
            </a:r>
            <a:r>
              <a:rPr lang="fr-FR" dirty="0"/>
              <a:t> pour les consommateurs et </a:t>
            </a:r>
            <a:r>
              <a:rPr lang="fr-FR" b="1" dirty="0"/>
              <a:t>n'influencent pas le comportement </a:t>
            </a:r>
            <a:r>
              <a:rPr lang="fr-FR" dirty="0"/>
              <a:t>des utilisateurs finaux par des </a:t>
            </a:r>
            <a:r>
              <a:rPr lang="fr-FR" i="1" dirty="0" err="1"/>
              <a:t>dark</a:t>
            </a:r>
            <a:r>
              <a:rPr lang="fr-FR" i="1" dirty="0"/>
              <a:t> patterns</a:t>
            </a:r>
          </a:p>
        </p:txBody>
      </p:sp>
    </p:spTree>
    <p:extLst>
      <p:ext uri="{BB962C8B-B14F-4D97-AF65-F5344CB8AC3E}">
        <p14:creationId xmlns:p14="http://schemas.microsoft.com/office/powerpoint/2010/main" val="105529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189103F3-9AED-4825-BA7B-00E21EB45554}"/>
              </a:ext>
            </a:extLst>
          </p:cNvPr>
          <p:cNvPicPr>
            <a:picLocks noChangeAspect="1"/>
          </p:cNvPicPr>
          <p:nvPr/>
        </p:nvPicPr>
        <p:blipFill>
          <a:blip r:embed="rId2"/>
          <a:stretch>
            <a:fillRect/>
          </a:stretch>
        </p:blipFill>
        <p:spPr>
          <a:xfrm>
            <a:off x="1250804" y="0"/>
            <a:ext cx="6642392" cy="5143500"/>
          </a:xfrm>
          <a:prstGeom prst="rect">
            <a:avLst/>
          </a:prstGeom>
        </p:spPr>
      </p:pic>
    </p:spTree>
    <p:extLst>
      <p:ext uri="{BB962C8B-B14F-4D97-AF65-F5344CB8AC3E}">
        <p14:creationId xmlns:p14="http://schemas.microsoft.com/office/powerpoint/2010/main" val="1680137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5D6685F-86DB-4F9E-BCDC-BA61379A646F}"/>
              </a:ext>
            </a:extLst>
          </p:cNvPr>
          <p:cNvPicPr>
            <a:picLocks noChangeAspect="1"/>
          </p:cNvPicPr>
          <p:nvPr/>
        </p:nvPicPr>
        <p:blipFill>
          <a:blip r:embed="rId2"/>
          <a:stretch>
            <a:fillRect/>
          </a:stretch>
        </p:blipFill>
        <p:spPr>
          <a:xfrm>
            <a:off x="1283946" y="0"/>
            <a:ext cx="6576107" cy="5143500"/>
          </a:xfrm>
          <a:prstGeom prst="rect">
            <a:avLst/>
          </a:prstGeom>
        </p:spPr>
      </p:pic>
    </p:spTree>
    <p:extLst>
      <p:ext uri="{BB962C8B-B14F-4D97-AF65-F5344CB8AC3E}">
        <p14:creationId xmlns:p14="http://schemas.microsoft.com/office/powerpoint/2010/main" val="2463067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13805CA-E073-4A7B-BBA4-600500EF5DA2}"/>
              </a:ext>
            </a:extLst>
          </p:cNvPr>
          <p:cNvSpPr>
            <a:spLocks noGrp="1"/>
          </p:cNvSpPr>
          <p:nvPr>
            <p:ph type="title"/>
          </p:nvPr>
        </p:nvSpPr>
        <p:spPr>
          <a:xfrm>
            <a:off x="1173225" y="991775"/>
            <a:ext cx="2476424" cy="572700"/>
          </a:xfrm>
        </p:spPr>
        <p:txBody>
          <a:bodyPr/>
          <a:lstStyle/>
          <a:p>
            <a:r>
              <a:rPr lang="fr-FR" sz="1600" dirty="0"/>
              <a:t>DSA 2020/12</a:t>
            </a:r>
          </a:p>
        </p:txBody>
      </p:sp>
      <p:sp>
        <p:nvSpPr>
          <p:cNvPr id="5" name="Google Shape;682;p35">
            <a:extLst>
              <a:ext uri="{FF2B5EF4-FFF2-40B4-BE49-F238E27FC236}">
                <a16:creationId xmlns:a16="http://schemas.microsoft.com/office/drawing/2014/main" id="{37CD7DA9-84CB-44F3-B65A-FD5B299F76F9}"/>
              </a:ext>
            </a:extLst>
          </p:cNvPr>
          <p:cNvSpPr txBox="1">
            <a:spLocks/>
          </p:cNvSpPr>
          <p:nvPr/>
        </p:nvSpPr>
        <p:spPr>
          <a:xfrm>
            <a:off x="720000" y="29633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3F3F3"/>
                </a:solidFill>
                <a:latin typeface="Rajdhani"/>
                <a:cs typeface="Rajdhani"/>
                <a:sym typeface="Rajdhani"/>
              </a:rPr>
              <a:t>4) DSA : une analyste textuelle</a:t>
            </a:r>
            <a:endParaRPr lang="en-US" dirty="0"/>
          </a:p>
        </p:txBody>
      </p:sp>
      <p:pic>
        <p:nvPicPr>
          <p:cNvPr id="9" name="Image 8">
            <a:extLst>
              <a:ext uri="{FF2B5EF4-FFF2-40B4-BE49-F238E27FC236}">
                <a16:creationId xmlns:a16="http://schemas.microsoft.com/office/drawing/2014/main" id="{C1B49458-8CA4-449C-A2F7-794ABC333782}"/>
              </a:ext>
            </a:extLst>
          </p:cNvPr>
          <p:cNvPicPr>
            <a:picLocks noChangeAspect="1"/>
          </p:cNvPicPr>
          <p:nvPr/>
        </p:nvPicPr>
        <p:blipFill>
          <a:blip r:embed="rId3"/>
          <a:stretch>
            <a:fillRect/>
          </a:stretch>
        </p:blipFill>
        <p:spPr>
          <a:xfrm>
            <a:off x="75946" y="1542760"/>
            <a:ext cx="4297236" cy="3324789"/>
          </a:xfrm>
          <a:prstGeom prst="rect">
            <a:avLst/>
          </a:prstGeom>
        </p:spPr>
      </p:pic>
      <p:sp>
        <p:nvSpPr>
          <p:cNvPr id="10" name="Titre 2">
            <a:extLst>
              <a:ext uri="{FF2B5EF4-FFF2-40B4-BE49-F238E27FC236}">
                <a16:creationId xmlns:a16="http://schemas.microsoft.com/office/drawing/2014/main" id="{936B2095-E189-433F-8297-43B2905EBE33}"/>
              </a:ext>
            </a:extLst>
          </p:cNvPr>
          <p:cNvSpPr txBox="1">
            <a:spLocks/>
          </p:cNvSpPr>
          <p:nvPr/>
        </p:nvSpPr>
        <p:spPr>
          <a:xfrm>
            <a:off x="5770404" y="991775"/>
            <a:ext cx="247642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fr-FR" sz="1600" dirty="0"/>
              <a:t>DSA 2022/12</a:t>
            </a:r>
          </a:p>
        </p:txBody>
      </p:sp>
      <p:pic>
        <p:nvPicPr>
          <p:cNvPr id="12" name="Image 11">
            <a:extLst>
              <a:ext uri="{FF2B5EF4-FFF2-40B4-BE49-F238E27FC236}">
                <a16:creationId xmlns:a16="http://schemas.microsoft.com/office/drawing/2014/main" id="{20C8CBA6-05CF-4ABA-891A-804DCD4D4551}"/>
              </a:ext>
            </a:extLst>
          </p:cNvPr>
          <p:cNvPicPr>
            <a:picLocks noChangeAspect="1"/>
          </p:cNvPicPr>
          <p:nvPr/>
        </p:nvPicPr>
        <p:blipFill>
          <a:blip r:embed="rId4"/>
          <a:stretch>
            <a:fillRect/>
          </a:stretch>
        </p:blipFill>
        <p:spPr>
          <a:xfrm>
            <a:off x="4457500" y="1542760"/>
            <a:ext cx="4610554" cy="3327264"/>
          </a:xfrm>
          <a:prstGeom prst="rect">
            <a:avLst/>
          </a:prstGeom>
        </p:spPr>
      </p:pic>
    </p:spTree>
    <p:extLst>
      <p:ext uri="{BB962C8B-B14F-4D97-AF65-F5344CB8AC3E}">
        <p14:creationId xmlns:p14="http://schemas.microsoft.com/office/powerpoint/2010/main" val="378683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13805CA-E073-4A7B-BBA4-600500EF5DA2}"/>
              </a:ext>
            </a:extLst>
          </p:cNvPr>
          <p:cNvSpPr>
            <a:spLocks noGrp="1"/>
          </p:cNvSpPr>
          <p:nvPr>
            <p:ph type="title"/>
          </p:nvPr>
        </p:nvSpPr>
        <p:spPr>
          <a:xfrm>
            <a:off x="1159678" y="519180"/>
            <a:ext cx="2476424" cy="572700"/>
          </a:xfrm>
        </p:spPr>
        <p:txBody>
          <a:bodyPr/>
          <a:lstStyle/>
          <a:p>
            <a:r>
              <a:rPr lang="fr-FR" sz="1600" dirty="0"/>
              <a:t>DSA 2020/12</a:t>
            </a:r>
          </a:p>
        </p:txBody>
      </p:sp>
      <p:sp>
        <p:nvSpPr>
          <p:cNvPr id="5" name="Google Shape;682;p35">
            <a:extLst>
              <a:ext uri="{FF2B5EF4-FFF2-40B4-BE49-F238E27FC236}">
                <a16:creationId xmlns:a16="http://schemas.microsoft.com/office/drawing/2014/main" id="{37CD7DA9-84CB-44F3-B65A-FD5B299F76F9}"/>
              </a:ext>
            </a:extLst>
          </p:cNvPr>
          <p:cNvSpPr txBox="1">
            <a:spLocks/>
          </p:cNvSpPr>
          <p:nvPr/>
        </p:nvSpPr>
        <p:spPr>
          <a:xfrm>
            <a:off x="720000" y="-53520"/>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3F3F3"/>
                </a:solidFill>
                <a:latin typeface="Rajdhani"/>
                <a:cs typeface="Rajdhani"/>
                <a:sym typeface="Rajdhani"/>
              </a:rPr>
              <a:t>4) DSA : une analyste textuelle</a:t>
            </a:r>
            <a:endParaRPr lang="en-US" dirty="0"/>
          </a:p>
        </p:txBody>
      </p:sp>
      <p:sp>
        <p:nvSpPr>
          <p:cNvPr id="10" name="Titre 2">
            <a:extLst>
              <a:ext uri="{FF2B5EF4-FFF2-40B4-BE49-F238E27FC236}">
                <a16:creationId xmlns:a16="http://schemas.microsoft.com/office/drawing/2014/main" id="{936B2095-E189-433F-8297-43B2905EBE33}"/>
              </a:ext>
            </a:extLst>
          </p:cNvPr>
          <p:cNvSpPr txBox="1">
            <a:spLocks/>
          </p:cNvSpPr>
          <p:nvPr/>
        </p:nvSpPr>
        <p:spPr>
          <a:xfrm>
            <a:off x="5770404" y="530598"/>
            <a:ext cx="247642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fr-FR" sz="1600" dirty="0"/>
              <a:t>DSA 2022/01</a:t>
            </a:r>
          </a:p>
        </p:txBody>
      </p:sp>
      <p:pic>
        <p:nvPicPr>
          <p:cNvPr id="4" name="Image 3">
            <a:extLst>
              <a:ext uri="{FF2B5EF4-FFF2-40B4-BE49-F238E27FC236}">
                <a16:creationId xmlns:a16="http://schemas.microsoft.com/office/drawing/2014/main" id="{CDEF9A3A-4FA8-43A2-B380-4CEB04393807}"/>
              </a:ext>
            </a:extLst>
          </p:cNvPr>
          <p:cNvPicPr>
            <a:picLocks noChangeAspect="1"/>
          </p:cNvPicPr>
          <p:nvPr/>
        </p:nvPicPr>
        <p:blipFill>
          <a:blip r:embed="rId3"/>
          <a:stretch>
            <a:fillRect/>
          </a:stretch>
        </p:blipFill>
        <p:spPr>
          <a:xfrm>
            <a:off x="4772902" y="861595"/>
            <a:ext cx="4125844" cy="3420309"/>
          </a:xfrm>
          <a:prstGeom prst="rect">
            <a:avLst/>
          </a:prstGeom>
        </p:spPr>
      </p:pic>
      <p:pic>
        <p:nvPicPr>
          <p:cNvPr id="7" name="Image 6">
            <a:extLst>
              <a:ext uri="{FF2B5EF4-FFF2-40B4-BE49-F238E27FC236}">
                <a16:creationId xmlns:a16="http://schemas.microsoft.com/office/drawing/2014/main" id="{EE5F0EA5-63CD-460D-A055-21479502D1E4}"/>
              </a:ext>
            </a:extLst>
          </p:cNvPr>
          <p:cNvPicPr>
            <a:picLocks noChangeAspect="1"/>
          </p:cNvPicPr>
          <p:nvPr/>
        </p:nvPicPr>
        <p:blipFill>
          <a:blip r:embed="rId4"/>
          <a:stretch>
            <a:fillRect/>
          </a:stretch>
        </p:blipFill>
        <p:spPr>
          <a:xfrm>
            <a:off x="5149443" y="4281905"/>
            <a:ext cx="3410606" cy="822686"/>
          </a:xfrm>
          <a:prstGeom prst="rect">
            <a:avLst/>
          </a:prstGeom>
        </p:spPr>
      </p:pic>
      <p:pic>
        <p:nvPicPr>
          <p:cNvPr id="11" name="Image 10">
            <a:extLst>
              <a:ext uri="{FF2B5EF4-FFF2-40B4-BE49-F238E27FC236}">
                <a16:creationId xmlns:a16="http://schemas.microsoft.com/office/drawing/2014/main" id="{FF7CEDDF-628E-4769-B144-2870B4D2C414}"/>
              </a:ext>
            </a:extLst>
          </p:cNvPr>
          <p:cNvPicPr>
            <a:picLocks noChangeAspect="1"/>
          </p:cNvPicPr>
          <p:nvPr/>
        </p:nvPicPr>
        <p:blipFill>
          <a:blip r:embed="rId5"/>
          <a:stretch>
            <a:fillRect/>
          </a:stretch>
        </p:blipFill>
        <p:spPr>
          <a:xfrm>
            <a:off x="329616" y="861596"/>
            <a:ext cx="4136548" cy="3420308"/>
          </a:xfrm>
          <a:prstGeom prst="rect">
            <a:avLst/>
          </a:prstGeom>
        </p:spPr>
      </p:pic>
      <p:pic>
        <p:nvPicPr>
          <p:cNvPr id="14" name="Image 13">
            <a:extLst>
              <a:ext uri="{FF2B5EF4-FFF2-40B4-BE49-F238E27FC236}">
                <a16:creationId xmlns:a16="http://schemas.microsoft.com/office/drawing/2014/main" id="{95298E67-0DFA-4D03-ABFE-C859A78E621E}"/>
              </a:ext>
            </a:extLst>
          </p:cNvPr>
          <p:cNvPicPr>
            <a:picLocks noChangeAspect="1"/>
          </p:cNvPicPr>
          <p:nvPr/>
        </p:nvPicPr>
        <p:blipFill>
          <a:blip r:embed="rId6"/>
          <a:stretch>
            <a:fillRect/>
          </a:stretch>
        </p:blipFill>
        <p:spPr>
          <a:xfrm>
            <a:off x="788713" y="4291584"/>
            <a:ext cx="3469726" cy="851916"/>
          </a:xfrm>
          <a:prstGeom prst="rect">
            <a:avLst/>
          </a:prstGeom>
        </p:spPr>
      </p:pic>
    </p:spTree>
    <p:extLst>
      <p:ext uri="{BB962C8B-B14F-4D97-AF65-F5344CB8AC3E}">
        <p14:creationId xmlns:p14="http://schemas.microsoft.com/office/powerpoint/2010/main" val="53616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40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Discussion</a:t>
            </a:r>
            <a:endParaRPr sz="3000" dirty="0"/>
          </a:p>
        </p:txBody>
      </p:sp>
      <p:sp>
        <p:nvSpPr>
          <p:cNvPr id="110" name="Google Shape;110;p25"/>
          <p:cNvSpPr txBox="1">
            <a:spLocks noGrp="1"/>
          </p:cNvSpPr>
          <p:nvPr>
            <p:ph type="body" idx="1"/>
          </p:nvPr>
        </p:nvSpPr>
        <p:spPr>
          <a:xfrm>
            <a:off x="720000" y="464820"/>
            <a:ext cx="7704000" cy="4126015"/>
          </a:xfrm>
          <a:prstGeom prst="rect">
            <a:avLst/>
          </a:prstGeom>
          <a:solidFill>
            <a:schemeClr val="dk1">
              <a:alpha val="56699"/>
            </a:schemeClr>
          </a:solidFill>
        </p:spPr>
        <p:txBody>
          <a:bodyPr spcFirstLastPara="1" wrap="square" lIns="234000" tIns="234000" rIns="234000" bIns="91425" anchor="t" anchorCtr="0">
            <a:noAutofit/>
          </a:bodyPr>
          <a:lstStyle/>
          <a:p>
            <a:pPr marL="342900" lvl="0" indent="-342900" algn="l" rtl="0">
              <a:spcBef>
                <a:spcPts val="0"/>
              </a:spcBef>
              <a:spcAft>
                <a:spcPts val="0"/>
              </a:spcAft>
              <a:buFont typeface="Arial" panose="020B0604020202020204" pitchFamily="34" charset="0"/>
              <a:buChar char="•"/>
            </a:pPr>
            <a:r>
              <a:rPr lang="en-US" sz="1600" dirty="0"/>
              <a:t>De </a:t>
            </a:r>
            <a:r>
              <a:rPr lang="en-US" sz="1600" dirty="0" err="1"/>
              <a:t>nombreuses</a:t>
            </a:r>
            <a:r>
              <a:rPr lang="en-US" sz="1600" dirty="0"/>
              <a:t> </a:t>
            </a:r>
            <a:r>
              <a:rPr lang="en-US" sz="1600" dirty="0" err="1"/>
              <a:t>législations</a:t>
            </a:r>
            <a:r>
              <a:rPr lang="en-US" sz="1600" dirty="0"/>
              <a:t> </a:t>
            </a:r>
            <a:r>
              <a:rPr lang="en-US" sz="1600" dirty="0" err="1"/>
              <a:t>différentes</a:t>
            </a:r>
            <a:r>
              <a:rPr lang="en-US" sz="1600" dirty="0"/>
              <a:t>, des </a:t>
            </a:r>
            <a:r>
              <a:rPr lang="en-US" sz="1600" dirty="0" err="1"/>
              <a:t>difficultés</a:t>
            </a:r>
            <a:r>
              <a:rPr lang="en-US" sz="1600" dirty="0"/>
              <a:t> à </a:t>
            </a:r>
            <a:r>
              <a:rPr lang="en-US" sz="1600" dirty="0" err="1"/>
              <a:t>définir</a:t>
            </a:r>
            <a:r>
              <a:rPr lang="en-US" sz="1600" dirty="0"/>
              <a:t> </a:t>
            </a:r>
            <a:r>
              <a:rPr lang="en-US" sz="1600" dirty="0" err="1"/>
              <a:t>normativement</a:t>
            </a:r>
            <a:r>
              <a:rPr lang="en-US" sz="1600" dirty="0"/>
              <a:t> les </a:t>
            </a:r>
            <a:r>
              <a:rPr lang="en-US" sz="1600" i="1" dirty="0"/>
              <a:t>dark patterns (Mathur et al., 2021)</a:t>
            </a:r>
          </a:p>
          <a:p>
            <a:pPr marL="342900" lvl="0" indent="-342900" algn="l" rtl="0">
              <a:spcBef>
                <a:spcPts val="0"/>
              </a:spcBef>
              <a:spcAft>
                <a:spcPts val="0"/>
              </a:spcAft>
              <a:buFont typeface="Arial" panose="020B0604020202020204" pitchFamily="34" charset="0"/>
              <a:buChar char="•"/>
            </a:pPr>
            <a:endParaRPr lang="en-US" sz="1600" i="1" dirty="0"/>
          </a:p>
          <a:p>
            <a:pPr marL="342900" lvl="0" indent="-342900" algn="l" rtl="0">
              <a:spcBef>
                <a:spcPts val="0"/>
              </a:spcBef>
              <a:spcAft>
                <a:spcPts val="0"/>
              </a:spcAft>
              <a:buFont typeface="Arial" panose="020B0604020202020204" pitchFamily="34" charset="0"/>
              <a:buChar char="•"/>
            </a:pPr>
            <a:r>
              <a:rPr lang="en-US" sz="1600" dirty="0"/>
              <a:t>Les </a:t>
            </a:r>
            <a:r>
              <a:rPr lang="en-US" sz="1600" i="1" dirty="0"/>
              <a:t>dark patterns </a:t>
            </a:r>
            <a:r>
              <a:rPr lang="en-US" sz="1600" dirty="0" err="1"/>
              <a:t>profitent</a:t>
            </a:r>
            <a:r>
              <a:rPr lang="en-US" sz="1600" dirty="0"/>
              <a:t> </a:t>
            </a:r>
            <a:r>
              <a:rPr lang="en-US" sz="1600" dirty="0" err="1"/>
              <a:t>largement</a:t>
            </a:r>
            <a:r>
              <a:rPr lang="en-US" sz="1600" dirty="0"/>
              <a:t> aux </a:t>
            </a:r>
            <a:r>
              <a:rPr lang="en-US" sz="1600" dirty="0" err="1"/>
              <a:t>entreprises</a:t>
            </a:r>
            <a:r>
              <a:rPr lang="en-US" sz="1600" dirty="0"/>
              <a:t> qui les </a:t>
            </a:r>
            <a:r>
              <a:rPr lang="en-US" sz="1600" dirty="0" err="1"/>
              <a:t>mettent</a:t>
            </a:r>
            <a:r>
              <a:rPr lang="en-US" sz="1600" dirty="0"/>
              <a:t> </a:t>
            </a:r>
            <a:r>
              <a:rPr lang="en-US" sz="1600" dirty="0" err="1"/>
              <a:t>en</a:t>
            </a:r>
            <a:r>
              <a:rPr lang="en-US" sz="1600" dirty="0"/>
              <a:t> oeuvre. Pour les </a:t>
            </a:r>
            <a:r>
              <a:rPr lang="en-US" sz="1600" dirty="0" err="1"/>
              <a:t>réguler</a:t>
            </a:r>
            <a:r>
              <a:rPr lang="en-US" sz="1600" dirty="0"/>
              <a:t>, il faut que la sanction </a:t>
            </a:r>
            <a:r>
              <a:rPr lang="en-US" sz="1600" dirty="0" err="1"/>
              <a:t>soit</a:t>
            </a:r>
            <a:r>
              <a:rPr lang="en-US" sz="1600" dirty="0"/>
              <a:t> à la hauteur du profit </a:t>
            </a:r>
            <a:r>
              <a:rPr lang="en-US" sz="1600" dirty="0" err="1"/>
              <a:t>engendé</a:t>
            </a:r>
            <a:r>
              <a:rPr lang="en-US" sz="1600" dirty="0"/>
              <a:t> par </a:t>
            </a:r>
            <a:r>
              <a:rPr lang="en-US" sz="1600" dirty="0" err="1"/>
              <a:t>ces</a:t>
            </a:r>
            <a:r>
              <a:rPr lang="en-US" sz="1600" dirty="0"/>
              <a:t> </a:t>
            </a:r>
            <a:r>
              <a:rPr lang="en-US" sz="1600" i="1" dirty="0"/>
              <a:t>dark patterns</a:t>
            </a:r>
            <a:r>
              <a:rPr lang="en-US" sz="1600" dirty="0"/>
              <a:t> =&gt; très difficile à </a:t>
            </a:r>
            <a:r>
              <a:rPr lang="en-US" sz="1600" dirty="0" err="1"/>
              <a:t>estimer</a:t>
            </a:r>
            <a:endParaRPr lang="en-US" sz="1600" dirty="0"/>
          </a:p>
          <a:p>
            <a:pPr marL="342900" lvl="0" indent="-342900" algn="l" rtl="0">
              <a:spcBef>
                <a:spcPts val="0"/>
              </a:spcBef>
              <a:spcAft>
                <a:spcPts val="0"/>
              </a:spcAft>
              <a:buFont typeface="Arial" panose="020B0604020202020204" pitchFamily="34" charset="0"/>
              <a:buChar char="•"/>
            </a:pPr>
            <a:endParaRPr lang="en-US" sz="1600" dirty="0"/>
          </a:p>
          <a:p>
            <a:pPr marL="342900" lvl="0" indent="-342900" algn="l" rtl="0">
              <a:spcBef>
                <a:spcPts val="0"/>
              </a:spcBef>
              <a:spcAft>
                <a:spcPts val="0"/>
              </a:spcAft>
              <a:buFont typeface="Arial" panose="020B0604020202020204" pitchFamily="34" charset="0"/>
              <a:buChar char="•"/>
            </a:pPr>
            <a:r>
              <a:rPr lang="en-US" sz="1600" dirty="0" err="1"/>
              <a:t>Limites</a:t>
            </a:r>
            <a:r>
              <a:rPr lang="en-US" sz="1600" dirty="0"/>
              <a:t> </a:t>
            </a:r>
            <a:r>
              <a:rPr lang="en-US" sz="1600" dirty="0" err="1"/>
              <a:t>organisationnelles</a:t>
            </a:r>
            <a:r>
              <a:rPr lang="en-US" sz="1600" dirty="0"/>
              <a:t> des instances de regulation (FTC : 1131 </a:t>
            </a:r>
            <a:r>
              <a:rPr lang="en-US" sz="1600" dirty="0" err="1"/>
              <a:t>personnes</a:t>
            </a:r>
            <a:r>
              <a:rPr lang="en-US" sz="1600" dirty="0"/>
              <a:t>, CNIL : 200 </a:t>
            </a:r>
            <a:r>
              <a:rPr lang="en-US" sz="1600" dirty="0" err="1"/>
              <a:t>personnes</a:t>
            </a:r>
            <a:r>
              <a:rPr lang="en-US" sz="1600" dirty="0"/>
              <a:t>)</a:t>
            </a:r>
          </a:p>
          <a:p>
            <a:pPr marL="342900" lvl="0" indent="-342900" algn="l" rtl="0">
              <a:spcBef>
                <a:spcPts val="0"/>
              </a:spcBef>
              <a:spcAft>
                <a:spcPts val="0"/>
              </a:spcAft>
              <a:buFont typeface="Arial" panose="020B0604020202020204" pitchFamily="34" charset="0"/>
              <a:buChar char="•"/>
            </a:pPr>
            <a:endParaRPr lang="en-US" sz="1600" dirty="0"/>
          </a:p>
          <a:p>
            <a:pPr marL="342900" lvl="0" indent="-342900" algn="l" rtl="0">
              <a:spcBef>
                <a:spcPts val="0"/>
              </a:spcBef>
              <a:spcAft>
                <a:spcPts val="0"/>
              </a:spcAft>
              <a:buFont typeface="Arial" panose="020B0604020202020204" pitchFamily="34" charset="0"/>
              <a:buChar char="•"/>
            </a:pPr>
            <a:r>
              <a:rPr lang="en-US" sz="1600" dirty="0"/>
              <a:t>Pour le moment, les très </a:t>
            </a:r>
            <a:r>
              <a:rPr lang="en-US" sz="1600" dirty="0" err="1"/>
              <a:t>grandes</a:t>
            </a:r>
            <a:r>
              <a:rPr lang="en-US" sz="1600" dirty="0"/>
              <a:t> </a:t>
            </a:r>
            <a:r>
              <a:rPr lang="en-US" sz="1600" dirty="0" err="1"/>
              <a:t>plateformes</a:t>
            </a:r>
            <a:r>
              <a:rPr lang="en-US" sz="1600" dirty="0"/>
              <a:t> se </a:t>
            </a:r>
            <a:r>
              <a:rPr lang="en-US" sz="1600" dirty="0" err="1"/>
              <a:t>contrefichent</a:t>
            </a:r>
            <a:r>
              <a:rPr lang="en-US" sz="1600" dirty="0"/>
              <a:t> des </a:t>
            </a:r>
            <a:r>
              <a:rPr lang="en-US" sz="1600" dirty="0" err="1"/>
              <a:t>lignes</a:t>
            </a:r>
            <a:r>
              <a:rPr lang="en-US" sz="1600" dirty="0"/>
              <a:t> directrices, </a:t>
            </a:r>
            <a:r>
              <a:rPr lang="en-US" sz="1600" dirty="0" err="1"/>
              <a:t>recommandations</a:t>
            </a:r>
            <a:r>
              <a:rPr lang="en-US" sz="1600" dirty="0"/>
              <a:t>, sanctions </a:t>
            </a:r>
          </a:p>
          <a:p>
            <a:pPr marL="342900" lvl="0" indent="-342900" algn="l" rtl="0">
              <a:spcBef>
                <a:spcPts val="0"/>
              </a:spcBef>
              <a:spcAft>
                <a:spcPts val="0"/>
              </a:spcAft>
              <a:buFont typeface="Arial" panose="020B0604020202020204" pitchFamily="34" charset="0"/>
              <a:buChar char="•"/>
            </a:pPr>
            <a:endParaRPr lang="en-US" sz="1600" dirty="0"/>
          </a:p>
          <a:p>
            <a:pPr marL="342900" lvl="0" indent="-342900" algn="l" rtl="0">
              <a:spcBef>
                <a:spcPts val="0"/>
              </a:spcBef>
              <a:spcAft>
                <a:spcPts val="0"/>
              </a:spcAft>
              <a:buFont typeface="Arial" panose="020B0604020202020204" pitchFamily="34" charset="0"/>
              <a:buChar char="•"/>
            </a:pPr>
            <a:r>
              <a:rPr lang="en-US" sz="1600" dirty="0" err="1"/>
              <a:t>Ouverture</a:t>
            </a:r>
            <a:r>
              <a:rPr lang="en-US" sz="1600" dirty="0"/>
              <a:t> :  </a:t>
            </a:r>
            <a:r>
              <a:rPr lang="en-US" sz="1600" dirty="0" err="1"/>
              <a:t>loi</a:t>
            </a:r>
            <a:r>
              <a:rPr lang="en-US" sz="1600" dirty="0"/>
              <a:t> Social Media Nudge Act (FTC) : </a:t>
            </a:r>
            <a:r>
              <a:rPr lang="fr-FR" sz="1600" dirty="0"/>
              <a:t>charge la Fondation nationale des sciences et l'Académie nationale des sciences, de l'ingénierie et de la médecine de proposer des approches "neutres en termes de contenu" pour ajouter de la friction aux plateformes de médias sociaux, puis charge la FTC de codifier et de rendre obligatoires ces approches.</a:t>
            </a:r>
            <a:endParaRPr lang="en-US" sz="1600" dirty="0"/>
          </a:p>
          <a:p>
            <a:pPr marL="342900" lvl="0" indent="-342900" algn="l" rtl="0">
              <a:spcBef>
                <a:spcPts val="0"/>
              </a:spcBef>
              <a:spcAft>
                <a:spcPts val="0"/>
              </a:spcAft>
              <a:buFont typeface="Arial" panose="020B0604020202020204" pitchFamily="34" charset="0"/>
              <a:buChar char="•"/>
            </a:pPr>
            <a:endParaRPr lang="en-US" sz="1600" dirty="0"/>
          </a:p>
          <a:p>
            <a:pPr marL="342900" lvl="0" indent="-342900" algn="l" rtl="0">
              <a:spcBef>
                <a:spcPts val="0"/>
              </a:spcBef>
              <a:spcAft>
                <a:spcPts val="0"/>
              </a:spcAft>
              <a:buFont typeface="Arial" panose="020B0604020202020204" pitchFamily="34" charset="0"/>
              <a:buChar char="•"/>
            </a:pPr>
            <a:endParaRPr lang="en-US" sz="1600" dirty="0"/>
          </a:p>
          <a:p>
            <a:pPr marL="342900" lvl="0" indent="-342900" algn="l" rtl="0">
              <a:spcBef>
                <a:spcPts val="0"/>
              </a:spcBef>
              <a:spcAft>
                <a:spcPts val="0"/>
              </a:spcAft>
              <a:buFont typeface="Arial" panose="020B0604020202020204" pitchFamily="34" charset="0"/>
              <a:buChar char="•"/>
            </a:pPr>
            <a:endParaRPr lang="en-US" sz="1600" i="1" dirty="0"/>
          </a:p>
          <a:p>
            <a:pPr marL="342900" lvl="0" indent="-342900" algn="l" rtl="0">
              <a:spcBef>
                <a:spcPts val="0"/>
              </a:spcBef>
              <a:spcAft>
                <a:spcPts val="0"/>
              </a:spcAft>
              <a:buFont typeface="Arial" panose="020B0604020202020204" pitchFamily="34" charset="0"/>
              <a:buChar char="•"/>
            </a:pPr>
            <a:endParaRPr lang="en-US" sz="1600" i="1" dirty="0"/>
          </a:p>
          <a:p>
            <a:pPr marL="0" lvl="0" indent="0" algn="l" rtl="0">
              <a:spcBef>
                <a:spcPts val="0"/>
              </a:spcBef>
              <a:spcAft>
                <a:spcPts val="0"/>
              </a:spcAft>
              <a:buNone/>
            </a:pPr>
            <a:endParaRPr lang="fr-FR" sz="1800" dirty="0">
              <a:solidFill>
                <a:schemeClr val="lt2"/>
              </a:solidFill>
            </a:endParaRPr>
          </a:p>
          <a:p>
            <a:pPr marL="0" lvl="0" indent="0" algn="l" rtl="0">
              <a:spcBef>
                <a:spcPts val="0"/>
              </a:spcBef>
              <a:spcAft>
                <a:spcPts val="0"/>
              </a:spcAft>
              <a:buNone/>
            </a:pPr>
            <a:r>
              <a:rPr lang="fr-FR" sz="1800" dirty="0">
                <a:solidFill>
                  <a:schemeClr val="lt2"/>
                </a:solidFill>
              </a:rPr>
              <a:t> </a:t>
            </a:r>
          </a:p>
        </p:txBody>
      </p:sp>
    </p:spTree>
    <p:extLst>
      <p:ext uri="{BB962C8B-B14F-4D97-AF65-F5344CB8AC3E}">
        <p14:creationId xmlns:p14="http://schemas.microsoft.com/office/powerpoint/2010/main" val="135961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que">
            <a:extLst>
              <a:ext uri="{FF2B5EF4-FFF2-40B4-BE49-F238E27FC236}">
                <a16:creationId xmlns:a16="http://schemas.microsoft.com/office/drawing/2014/main" id="{BAA23DE9-9F70-4316-A2CB-3A022FBCF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36" y="327925"/>
            <a:ext cx="4524375" cy="4619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a:extLst>
              <a:ext uri="{FF2B5EF4-FFF2-40B4-BE49-F238E27FC236}">
                <a16:creationId xmlns:a16="http://schemas.microsoft.com/office/drawing/2014/main" id="{31B321EA-5E2B-4CCA-A300-4E31095FF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778" y="0"/>
            <a:ext cx="35067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015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FC6BCDB-8227-4261-8BD5-3B88F745EFC4}"/>
              </a:ext>
            </a:extLst>
          </p:cNvPr>
          <p:cNvPicPr>
            <a:picLocks noChangeAspect="1"/>
          </p:cNvPicPr>
          <p:nvPr/>
        </p:nvPicPr>
        <p:blipFill>
          <a:blip r:embed="rId3"/>
          <a:stretch>
            <a:fillRect/>
          </a:stretch>
        </p:blipFill>
        <p:spPr>
          <a:xfrm>
            <a:off x="4928647" y="0"/>
            <a:ext cx="3670170" cy="5143500"/>
          </a:xfrm>
          <a:prstGeom prst="rect">
            <a:avLst/>
          </a:prstGeom>
        </p:spPr>
      </p:pic>
      <p:sp>
        <p:nvSpPr>
          <p:cNvPr id="11" name="ZoneTexte 10">
            <a:extLst>
              <a:ext uri="{FF2B5EF4-FFF2-40B4-BE49-F238E27FC236}">
                <a16:creationId xmlns:a16="http://schemas.microsoft.com/office/drawing/2014/main" id="{4E8863D7-B0CD-4CD4-97D3-9747A8154BF3}"/>
              </a:ext>
            </a:extLst>
          </p:cNvPr>
          <p:cNvSpPr txBox="1"/>
          <p:nvPr/>
        </p:nvSpPr>
        <p:spPr>
          <a:xfrm>
            <a:off x="356647" y="2402473"/>
            <a:ext cx="4572000" cy="523220"/>
          </a:xfrm>
          <a:prstGeom prst="rect">
            <a:avLst/>
          </a:prstGeom>
          <a:noFill/>
        </p:spPr>
        <p:txBody>
          <a:bodyPr wrap="square">
            <a:spAutoFit/>
          </a:bodyPr>
          <a:lstStyle/>
          <a:p>
            <a:r>
              <a:rPr lang="en-US" sz="2800" b="1" dirty="0">
                <a:solidFill>
                  <a:srgbClr val="F3F3F3"/>
                </a:solidFill>
                <a:latin typeface="Fira Sans Condensed Light"/>
                <a:sym typeface="Fira Sans Condensed Light"/>
              </a:rPr>
              <a:t>https://userinyerface.com</a:t>
            </a:r>
            <a:r>
              <a:rPr lang="en-US" sz="2800" b="1" dirty="0">
                <a:solidFill>
                  <a:srgbClr val="F3F3F3"/>
                </a:solidFill>
                <a:latin typeface="Fira Sans Condensed Light"/>
              </a:rPr>
              <a:t>/</a:t>
            </a:r>
          </a:p>
        </p:txBody>
      </p:sp>
    </p:spTree>
    <p:extLst>
      <p:ext uri="{BB962C8B-B14F-4D97-AF65-F5344CB8AC3E}">
        <p14:creationId xmlns:p14="http://schemas.microsoft.com/office/powerpoint/2010/main" val="1315173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5" name="Image 4">
            <a:extLst>
              <a:ext uri="{FF2B5EF4-FFF2-40B4-BE49-F238E27FC236}">
                <a16:creationId xmlns:a16="http://schemas.microsoft.com/office/drawing/2014/main" id="{B0E0513D-2FF3-4D47-9EE2-75C12347DFA7}"/>
              </a:ext>
            </a:extLst>
          </p:cNvPr>
          <p:cNvPicPr>
            <a:picLocks noChangeAspect="1"/>
          </p:cNvPicPr>
          <p:nvPr/>
        </p:nvPicPr>
        <p:blipFill>
          <a:blip r:embed="rId3"/>
          <a:stretch>
            <a:fillRect/>
          </a:stretch>
        </p:blipFill>
        <p:spPr>
          <a:xfrm>
            <a:off x="1140096" y="0"/>
            <a:ext cx="6863807" cy="5143500"/>
          </a:xfrm>
          <a:prstGeom prst="rect">
            <a:avLst/>
          </a:prstGeom>
        </p:spPr>
      </p:pic>
    </p:spTree>
    <p:extLst>
      <p:ext uri="{BB962C8B-B14F-4D97-AF65-F5344CB8AC3E}">
        <p14:creationId xmlns:p14="http://schemas.microsoft.com/office/powerpoint/2010/main" val="649171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EB631F9-BB7D-45A7-B544-70458FA182CA}"/>
              </a:ext>
            </a:extLst>
          </p:cNvPr>
          <p:cNvSpPr>
            <a:spLocks noGrp="1"/>
          </p:cNvSpPr>
          <p:nvPr>
            <p:ph type="title"/>
          </p:nvPr>
        </p:nvSpPr>
        <p:spPr>
          <a:xfrm>
            <a:off x="720100" y="144066"/>
            <a:ext cx="7704000" cy="572700"/>
          </a:xfrm>
        </p:spPr>
        <p:txBody>
          <a:bodyPr/>
          <a:lstStyle/>
          <a:p>
            <a:r>
              <a:rPr lang="fr-FR" dirty="0"/>
              <a:t>1) Définition : </a:t>
            </a:r>
            <a:r>
              <a:rPr lang="fr-FR" i="1" dirty="0" err="1"/>
              <a:t>Dark</a:t>
            </a:r>
            <a:r>
              <a:rPr lang="fr-FR" i="1" dirty="0"/>
              <a:t> Patterns</a:t>
            </a:r>
          </a:p>
        </p:txBody>
      </p:sp>
      <p:sp>
        <p:nvSpPr>
          <p:cNvPr id="10" name="Google Shape;1762;p45">
            <a:extLst>
              <a:ext uri="{FF2B5EF4-FFF2-40B4-BE49-F238E27FC236}">
                <a16:creationId xmlns:a16="http://schemas.microsoft.com/office/drawing/2014/main" id="{B04AB222-9D68-478B-A61E-226341F30181}"/>
              </a:ext>
            </a:extLst>
          </p:cNvPr>
          <p:cNvSpPr txBox="1">
            <a:spLocks/>
          </p:cNvSpPr>
          <p:nvPr/>
        </p:nvSpPr>
        <p:spPr>
          <a:xfrm>
            <a:off x="329939" y="1555390"/>
            <a:ext cx="8696226" cy="2493424"/>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fr-FR" sz="2400" dirty="0"/>
              <a:t>Le terme « </a:t>
            </a:r>
            <a:r>
              <a:rPr lang="fr-FR" sz="2400" b="1" dirty="0" err="1"/>
              <a:t>dark</a:t>
            </a:r>
            <a:r>
              <a:rPr lang="fr-FR" sz="2400" b="1" dirty="0"/>
              <a:t> patterns</a:t>
            </a:r>
            <a:r>
              <a:rPr lang="fr-FR" sz="2400" dirty="0"/>
              <a:t> » définit les cas où les concepteurs utilisent leurs connaissances du comportement humain et les désirs des utilisateurs finaux pour mettre en œuvre une fonctionnalité trompeuse qui n'est pas dans le meilleur intérêt de l'utilisateur (</a:t>
            </a:r>
            <a:r>
              <a:rPr lang="fr-FR" sz="2400" dirty="0" err="1"/>
              <a:t>Brignull</a:t>
            </a:r>
            <a:r>
              <a:rPr lang="fr-FR" sz="2400" dirty="0"/>
              <a:t>, 2010; Gray et al., 2018)</a:t>
            </a:r>
            <a:endParaRPr lang="en-US" sz="2400" dirty="0"/>
          </a:p>
        </p:txBody>
      </p:sp>
    </p:spTree>
    <p:extLst>
      <p:ext uri="{BB962C8B-B14F-4D97-AF65-F5344CB8AC3E}">
        <p14:creationId xmlns:p14="http://schemas.microsoft.com/office/powerpoint/2010/main" val="4243595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EB631F9-BB7D-45A7-B544-70458FA182CA}"/>
              </a:ext>
            </a:extLst>
          </p:cNvPr>
          <p:cNvSpPr>
            <a:spLocks noGrp="1"/>
          </p:cNvSpPr>
          <p:nvPr>
            <p:ph type="title"/>
          </p:nvPr>
        </p:nvSpPr>
        <p:spPr>
          <a:xfrm>
            <a:off x="720100" y="144066"/>
            <a:ext cx="7704000" cy="572700"/>
          </a:xfrm>
        </p:spPr>
        <p:txBody>
          <a:bodyPr/>
          <a:lstStyle/>
          <a:p>
            <a:r>
              <a:rPr lang="fr-FR" dirty="0"/>
              <a:t>1) Définition : </a:t>
            </a:r>
            <a:r>
              <a:rPr lang="fr-FR" i="1" dirty="0" err="1"/>
              <a:t>Dark</a:t>
            </a:r>
            <a:r>
              <a:rPr lang="fr-FR" i="1" dirty="0"/>
              <a:t> Patterns</a:t>
            </a:r>
          </a:p>
        </p:txBody>
      </p:sp>
      <p:pic>
        <p:nvPicPr>
          <p:cNvPr id="9" name="Image 8">
            <a:extLst>
              <a:ext uri="{FF2B5EF4-FFF2-40B4-BE49-F238E27FC236}">
                <a16:creationId xmlns:a16="http://schemas.microsoft.com/office/drawing/2014/main" id="{049445A8-CA96-4510-A64E-66B4736C9F43}"/>
              </a:ext>
            </a:extLst>
          </p:cNvPr>
          <p:cNvPicPr>
            <a:picLocks noChangeAspect="1"/>
          </p:cNvPicPr>
          <p:nvPr/>
        </p:nvPicPr>
        <p:blipFill>
          <a:blip r:embed="rId2"/>
          <a:stretch>
            <a:fillRect/>
          </a:stretch>
        </p:blipFill>
        <p:spPr>
          <a:xfrm>
            <a:off x="1571966" y="1370709"/>
            <a:ext cx="1440327" cy="3041020"/>
          </a:xfrm>
          <a:prstGeom prst="rect">
            <a:avLst/>
          </a:prstGeom>
        </p:spPr>
      </p:pic>
      <p:pic>
        <p:nvPicPr>
          <p:cNvPr id="11" name="Image 10">
            <a:extLst>
              <a:ext uri="{FF2B5EF4-FFF2-40B4-BE49-F238E27FC236}">
                <a16:creationId xmlns:a16="http://schemas.microsoft.com/office/drawing/2014/main" id="{215618A0-6191-4626-AFDB-E098FACC5740}"/>
              </a:ext>
            </a:extLst>
          </p:cNvPr>
          <p:cNvPicPr>
            <a:picLocks noChangeAspect="1"/>
          </p:cNvPicPr>
          <p:nvPr/>
        </p:nvPicPr>
        <p:blipFill>
          <a:blip r:embed="rId3"/>
          <a:stretch>
            <a:fillRect/>
          </a:stretch>
        </p:blipFill>
        <p:spPr>
          <a:xfrm>
            <a:off x="4248893" y="1368179"/>
            <a:ext cx="1441525" cy="3043550"/>
          </a:xfrm>
          <a:prstGeom prst="rect">
            <a:avLst/>
          </a:prstGeom>
        </p:spPr>
      </p:pic>
      <p:pic>
        <p:nvPicPr>
          <p:cNvPr id="13" name="Image 12">
            <a:extLst>
              <a:ext uri="{FF2B5EF4-FFF2-40B4-BE49-F238E27FC236}">
                <a16:creationId xmlns:a16="http://schemas.microsoft.com/office/drawing/2014/main" id="{3A27FC7B-3D30-4F8F-9519-CD0618A686C5}"/>
              </a:ext>
            </a:extLst>
          </p:cNvPr>
          <p:cNvPicPr>
            <a:picLocks noChangeAspect="1"/>
          </p:cNvPicPr>
          <p:nvPr/>
        </p:nvPicPr>
        <p:blipFill>
          <a:blip r:embed="rId4"/>
          <a:stretch>
            <a:fillRect/>
          </a:stretch>
        </p:blipFill>
        <p:spPr>
          <a:xfrm>
            <a:off x="6907595" y="1347804"/>
            <a:ext cx="1440326" cy="3041018"/>
          </a:xfrm>
          <a:prstGeom prst="rect">
            <a:avLst/>
          </a:prstGeom>
          <a:ln>
            <a:solidFill>
              <a:schemeClr val="bg2"/>
            </a:solidFill>
          </a:ln>
        </p:spPr>
      </p:pic>
      <p:sp>
        <p:nvSpPr>
          <p:cNvPr id="14" name="Google Shape;1982;p51">
            <a:extLst>
              <a:ext uri="{FF2B5EF4-FFF2-40B4-BE49-F238E27FC236}">
                <a16:creationId xmlns:a16="http://schemas.microsoft.com/office/drawing/2014/main" id="{1A2B5AD0-2345-4F82-AE60-AF4F8D0FF105}"/>
              </a:ext>
            </a:extLst>
          </p:cNvPr>
          <p:cNvSpPr/>
          <p:nvPr/>
        </p:nvSpPr>
        <p:spPr>
          <a:xfrm>
            <a:off x="6113899" y="2728680"/>
            <a:ext cx="370215" cy="45723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a:extLst>
              <a:ext uri="{FF2B5EF4-FFF2-40B4-BE49-F238E27FC236}">
                <a16:creationId xmlns:a16="http://schemas.microsoft.com/office/drawing/2014/main" id="{23C7701A-C17C-489B-8DCC-B2B0D7FB9BEE}"/>
              </a:ext>
            </a:extLst>
          </p:cNvPr>
          <p:cNvSpPr/>
          <p:nvPr/>
        </p:nvSpPr>
        <p:spPr>
          <a:xfrm>
            <a:off x="4624961" y="4220458"/>
            <a:ext cx="647422" cy="93442"/>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E32795E7-8B79-4D12-8BDE-5AD18A53B80B}"/>
              </a:ext>
            </a:extLst>
          </p:cNvPr>
          <p:cNvSpPr/>
          <p:nvPr/>
        </p:nvSpPr>
        <p:spPr>
          <a:xfrm>
            <a:off x="2433192" y="3245990"/>
            <a:ext cx="654096" cy="93442"/>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70264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
            <a:extLst>
              <a:ext uri="{FF2B5EF4-FFF2-40B4-BE49-F238E27FC236}">
                <a16:creationId xmlns:a16="http://schemas.microsoft.com/office/drawing/2014/main" id="{4996E361-4FD4-431A-94BA-4089D71D1052}"/>
              </a:ext>
            </a:extLst>
          </p:cNvPr>
          <p:cNvSpPr>
            <a:spLocks noGrp="1"/>
          </p:cNvSpPr>
          <p:nvPr>
            <p:ph type="title"/>
          </p:nvPr>
        </p:nvSpPr>
        <p:spPr>
          <a:xfrm>
            <a:off x="720100" y="144066"/>
            <a:ext cx="7704000" cy="572700"/>
          </a:xfrm>
        </p:spPr>
        <p:txBody>
          <a:bodyPr/>
          <a:lstStyle/>
          <a:p>
            <a:r>
              <a:rPr lang="fr-FR" dirty="0"/>
              <a:t>1) Une classification des </a:t>
            </a:r>
            <a:r>
              <a:rPr lang="fr-FR" i="1" dirty="0" err="1"/>
              <a:t>dark</a:t>
            </a:r>
            <a:r>
              <a:rPr lang="fr-FR" i="1" dirty="0"/>
              <a:t> patterns </a:t>
            </a:r>
            <a:r>
              <a:rPr lang="fr-FR" sz="1400" b="0" dirty="0"/>
              <a:t>(Gray et al., 2018)</a:t>
            </a:r>
            <a:endParaRPr lang="fr-FR" b="0" dirty="0"/>
          </a:p>
        </p:txBody>
      </p:sp>
      <p:sp>
        <p:nvSpPr>
          <p:cNvPr id="7" name="Google Shape;1762;p45">
            <a:extLst>
              <a:ext uri="{FF2B5EF4-FFF2-40B4-BE49-F238E27FC236}">
                <a16:creationId xmlns:a16="http://schemas.microsoft.com/office/drawing/2014/main" id="{9DEA4E0E-1F8B-4847-A688-46A7CF459DD1}"/>
              </a:ext>
            </a:extLst>
          </p:cNvPr>
          <p:cNvSpPr txBox="1">
            <a:spLocks/>
          </p:cNvSpPr>
          <p:nvPr/>
        </p:nvSpPr>
        <p:spPr>
          <a:xfrm>
            <a:off x="723395" y="1121587"/>
            <a:ext cx="922525" cy="230143"/>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600" b="1" dirty="0"/>
              <a:t>Nagging</a:t>
            </a:r>
          </a:p>
        </p:txBody>
      </p:sp>
      <p:sp>
        <p:nvSpPr>
          <p:cNvPr id="8" name="Google Shape;1762;p45">
            <a:extLst>
              <a:ext uri="{FF2B5EF4-FFF2-40B4-BE49-F238E27FC236}">
                <a16:creationId xmlns:a16="http://schemas.microsoft.com/office/drawing/2014/main" id="{7D217DFE-762A-4F65-A688-14D7694083BF}"/>
              </a:ext>
            </a:extLst>
          </p:cNvPr>
          <p:cNvSpPr txBox="1">
            <a:spLocks/>
          </p:cNvSpPr>
          <p:nvPr/>
        </p:nvSpPr>
        <p:spPr>
          <a:xfrm>
            <a:off x="6891096" y="1804724"/>
            <a:ext cx="2101831" cy="230143"/>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600" b="1" dirty="0"/>
              <a:t>Interface Interferences</a:t>
            </a:r>
            <a:br>
              <a:rPr lang="en-US" sz="1600" b="1" dirty="0"/>
            </a:br>
            <a:r>
              <a:rPr lang="en-US" sz="1600" dirty="0"/>
              <a:t>“Preselection”</a:t>
            </a:r>
          </a:p>
        </p:txBody>
      </p:sp>
      <p:pic>
        <p:nvPicPr>
          <p:cNvPr id="5126" name="Picture 6">
            <a:extLst>
              <a:ext uri="{FF2B5EF4-FFF2-40B4-BE49-F238E27FC236}">
                <a16:creationId xmlns:a16="http://schemas.microsoft.com/office/drawing/2014/main" id="{01F3BF1A-5323-4120-B7E5-4E88B3748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54" y="1470100"/>
            <a:ext cx="1990514" cy="352933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sing Dark Patterns for Good | UX Booth">
            <a:extLst>
              <a:ext uri="{FF2B5EF4-FFF2-40B4-BE49-F238E27FC236}">
                <a16:creationId xmlns:a16="http://schemas.microsoft.com/office/drawing/2014/main" id="{1967975D-1716-49B0-B35F-4B5326571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926" y="1207709"/>
            <a:ext cx="3153520" cy="151440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No alt text provided for this image">
            <a:extLst>
              <a:ext uri="{FF2B5EF4-FFF2-40B4-BE49-F238E27FC236}">
                <a16:creationId xmlns:a16="http://schemas.microsoft.com/office/drawing/2014/main" id="{07F761AC-BFEE-4C08-9646-D376C3ACB0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926" y="2943658"/>
            <a:ext cx="3153520" cy="2055776"/>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762;p45">
            <a:extLst>
              <a:ext uri="{FF2B5EF4-FFF2-40B4-BE49-F238E27FC236}">
                <a16:creationId xmlns:a16="http://schemas.microsoft.com/office/drawing/2014/main" id="{5A6E77DE-1644-4246-957C-D490158D2D6A}"/>
              </a:ext>
            </a:extLst>
          </p:cNvPr>
          <p:cNvSpPr txBox="1">
            <a:spLocks/>
          </p:cNvSpPr>
          <p:nvPr/>
        </p:nvSpPr>
        <p:spPr>
          <a:xfrm>
            <a:off x="6975890" y="3673589"/>
            <a:ext cx="1652584" cy="230143"/>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600" b="1" dirty="0"/>
              <a:t>Sneaking</a:t>
            </a:r>
            <a:br>
              <a:rPr lang="en-US" sz="1600" b="1" dirty="0"/>
            </a:br>
            <a:r>
              <a:rPr lang="en-US" sz="1600" dirty="0"/>
              <a:t>“Bait and Switch”</a:t>
            </a:r>
          </a:p>
        </p:txBody>
      </p:sp>
    </p:spTree>
    <p:extLst>
      <p:ext uri="{BB962C8B-B14F-4D97-AF65-F5344CB8AC3E}">
        <p14:creationId xmlns:p14="http://schemas.microsoft.com/office/powerpoint/2010/main" val="270733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
            <a:extLst>
              <a:ext uri="{FF2B5EF4-FFF2-40B4-BE49-F238E27FC236}">
                <a16:creationId xmlns:a16="http://schemas.microsoft.com/office/drawing/2014/main" id="{4996E361-4FD4-431A-94BA-4089D71D1052}"/>
              </a:ext>
            </a:extLst>
          </p:cNvPr>
          <p:cNvSpPr>
            <a:spLocks noGrp="1"/>
          </p:cNvSpPr>
          <p:nvPr>
            <p:ph type="title"/>
          </p:nvPr>
        </p:nvSpPr>
        <p:spPr>
          <a:xfrm>
            <a:off x="720100" y="144066"/>
            <a:ext cx="7704000" cy="572700"/>
          </a:xfrm>
        </p:spPr>
        <p:txBody>
          <a:bodyPr/>
          <a:lstStyle/>
          <a:p>
            <a:r>
              <a:rPr lang="fr-FR" dirty="0"/>
              <a:t>1) Une classification des </a:t>
            </a:r>
            <a:r>
              <a:rPr lang="fr-FR" i="1" dirty="0" err="1"/>
              <a:t>dark</a:t>
            </a:r>
            <a:r>
              <a:rPr lang="fr-FR" i="1" dirty="0"/>
              <a:t> patterns </a:t>
            </a:r>
            <a:r>
              <a:rPr lang="fr-FR" sz="1400" b="0" dirty="0"/>
              <a:t>(Gray et al., 2018)</a:t>
            </a:r>
            <a:endParaRPr lang="fr-FR" b="0" dirty="0"/>
          </a:p>
        </p:txBody>
      </p:sp>
      <p:sp>
        <p:nvSpPr>
          <p:cNvPr id="9" name="Google Shape;1762;p45">
            <a:extLst>
              <a:ext uri="{FF2B5EF4-FFF2-40B4-BE49-F238E27FC236}">
                <a16:creationId xmlns:a16="http://schemas.microsoft.com/office/drawing/2014/main" id="{290FF0FC-5EC4-454B-AA2D-777619E71FAA}"/>
              </a:ext>
            </a:extLst>
          </p:cNvPr>
          <p:cNvSpPr txBox="1">
            <a:spLocks/>
          </p:cNvSpPr>
          <p:nvPr/>
        </p:nvSpPr>
        <p:spPr>
          <a:xfrm>
            <a:off x="817754" y="1321797"/>
            <a:ext cx="2981987" cy="58539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600" b="1" dirty="0"/>
              <a:t>Obstruction</a:t>
            </a:r>
            <a:br>
              <a:rPr lang="en-US" sz="1600" dirty="0"/>
            </a:br>
            <a:r>
              <a:rPr lang="en-US" sz="1600" dirty="0"/>
              <a:t>“Roach Motel”</a:t>
            </a:r>
          </a:p>
        </p:txBody>
      </p:sp>
      <p:sp>
        <p:nvSpPr>
          <p:cNvPr id="10" name="Google Shape;1762;p45">
            <a:extLst>
              <a:ext uri="{FF2B5EF4-FFF2-40B4-BE49-F238E27FC236}">
                <a16:creationId xmlns:a16="http://schemas.microsoft.com/office/drawing/2014/main" id="{62997299-4CB9-4C1A-A0D7-53CF557CD476}"/>
              </a:ext>
            </a:extLst>
          </p:cNvPr>
          <p:cNvSpPr txBox="1">
            <a:spLocks/>
          </p:cNvSpPr>
          <p:nvPr/>
        </p:nvSpPr>
        <p:spPr>
          <a:xfrm>
            <a:off x="5804417" y="1373087"/>
            <a:ext cx="2426413" cy="482809"/>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600" b="1" dirty="0"/>
              <a:t>Forced Action</a:t>
            </a:r>
            <a:br>
              <a:rPr lang="en-US" sz="1600" b="1" dirty="0"/>
            </a:br>
            <a:r>
              <a:rPr lang="en-US" sz="1600" dirty="0"/>
              <a:t>“Privacy </a:t>
            </a:r>
            <a:r>
              <a:rPr lang="en-US" sz="1600" dirty="0" err="1"/>
              <a:t>Zuchering</a:t>
            </a:r>
            <a:r>
              <a:rPr lang="en-US" sz="1600" dirty="0"/>
              <a:t>”</a:t>
            </a:r>
          </a:p>
        </p:txBody>
      </p:sp>
      <p:pic>
        <p:nvPicPr>
          <p:cNvPr id="5122" name="Picture 2" descr="roach motel dark pattern">
            <a:extLst>
              <a:ext uri="{FF2B5EF4-FFF2-40B4-BE49-F238E27FC236}">
                <a16:creationId xmlns:a16="http://schemas.microsoft.com/office/drawing/2014/main" id="{665B55D9-8348-4156-B9EA-0B242CD09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99390"/>
            <a:ext cx="4592653" cy="25364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8990687-77AD-4039-B2C7-502165AE4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548" y="1999390"/>
            <a:ext cx="4411452" cy="253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05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99F42AB-E0AE-4FCF-B538-AC62710DB9C8}"/>
              </a:ext>
            </a:extLst>
          </p:cNvPr>
          <p:cNvPicPr>
            <a:picLocks noChangeAspect="1"/>
          </p:cNvPicPr>
          <p:nvPr/>
        </p:nvPicPr>
        <p:blipFill>
          <a:blip r:embed="rId3"/>
          <a:stretch>
            <a:fillRect/>
          </a:stretch>
        </p:blipFill>
        <p:spPr>
          <a:xfrm>
            <a:off x="315877" y="166976"/>
            <a:ext cx="5774823" cy="4084631"/>
          </a:xfrm>
          <a:prstGeom prst="rect">
            <a:avLst/>
          </a:prstGeom>
        </p:spPr>
      </p:pic>
      <p:sp>
        <p:nvSpPr>
          <p:cNvPr id="6" name="Google Shape;1762;p45">
            <a:extLst>
              <a:ext uri="{FF2B5EF4-FFF2-40B4-BE49-F238E27FC236}">
                <a16:creationId xmlns:a16="http://schemas.microsoft.com/office/drawing/2014/main" id="{6B5CF5E5-1D27-41C7-9946-636E6FECB16E}"/>
              </a:ext>
            </a:extLst>
          </p:cNvPr>
          <p:cNvSpPr txBox="1">
            <a:spLocks/>
          </p:cNvSpPr>
          <p:nvPr/>
        </p:nvSpPr>
        <p:spPr>
          <a:xfrm>
            <a:off x="1695595" y="4432080"/>
            <a:ext cx="3226261" cy="230143"/>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600" dirty="0"/>
              <a:t>(Geronimo et al., 2020)</a:t>
            </a:r>
          </a:p>
        </p:txBody>
      </p:sp>
      <p:sp>
        <p:nvSpPr>
          <p:cNvPr id="7" name="Google Shape;633;p32">
            <a:extLst>
              <a:ext uri="{FF2B5EF4-FFF2-40B4-BE49-F238E27FC236}">
                <a16:creationId xmlns:a16="http://schemas.microsoft.com/office/drawing/2014/main" id="{2F1D1D05-D501-40AF-9835-9FA64C5062C0}"/>
              </a:ext>
            </a:extLst>
          </p:cNvPr>
          <p:cNvSpPr txBox="1">
            <a:spLocks/>
          </p:cNvSpPr>
          <p:nvPr/>
        </p:nvSpPr>
        <p:spPr>
          <a:xfrm>
            <a:off x="6202947" y="213735"/>
            <a:ext cx="2941053" cy="3409718"/>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dirty="0"/>
              <a:t>240 applications mobiles </a:t>
            </a:r>
            <a:r>
              <a:rPr lang="en-US" sz="1400" dirty="0" err="1"/>
              <a:t>analysées</a:t>
            </a:r>
            <a:endParaRPr lang="en-US" sz="1400" dirty="0"/>
          </a:p>
          <a:p>
            <a:pPr marL="0" indent="0">
              <a:lnSpc>
                <a:spcPct val="100000"/>
              </a:lnSpc>
              <a:spcAft>
                <a:spcPts val="1600"/>
              </a:spcAft>
              <a:buFont typeface="Fira Sans Condensed Light"/>
              <a:buNone/>
            </a:pPr>
            <a:endParaRPr lang="en-US" sz="1400" dirty="0"/>
          </a:p>
          <a:p>
            <a:pPr marL="0" indent="0">
              <a:lnSpc>
                <a:spcPct val="100000"/>
              </a:lnSpc>
              <a:spcAft>
                <a:spcPts val="1600"/>
              </a:spcAft>
              <a:buFont typeface="Fira Sans Condensed Light"/>
              <a:buNone/>
            </a:pPr>
            <a:r>
              <a:rPr lang="en-US" sz="1400" dirty="0" err="1"/>
              <a:t>Expérimentation</a:t>
            </a:r>
            <a:r>
              <a:rPr lang="en-US" sz="1400" dirty="0"/>
              <a:t> </a:t>
            </a:r>
            <a:r>
              <a:rPr lang="en-US" sz="1400" dirty="0" err="1"/>
              <a:t>en</a:t>
            </a:r>
            <a:r>
              <a:rPr lang="en-US" sz="1400" dirty="0"/>
              <a:t> </a:t>
            </a:r>
            <a:r>
              <a:rPr lang="en-US" sz="1400" dirty="0" err="1"/>
              <a:t>ligne</a:t>
            </a:r>
            <a:r>
              <a:rPr lang="en-US" sz="1400" dirty="0"/>
              <a:t> avec 589 </a:t>
            </a:r>
            <a:r>
              <a:rPr lang="en-US" sz="1400" dirty="0" err="1"/>
              <a:t>utilisateurs</a:t>
            </a:r>
            <a:r>
              <a:rPr lang="en-US" sz="1400" dirty="0"/>
              <a:t> : 10 minutes </a:t>
            </a:r>
            <a:r>
              <a:rPr lang="en-US" sz="1400" dirty="0" err="1"/>
              <a:t>d’utilisation</a:t>
            </a:r>
            <a:r>
              <a:rPr lang="en-US" sz="1400" dirty="0"/>
              <a:t> par </a:t>
            </a:r>
            <a:r>
              <a:rPr lang="en-US" sz="1400" dirty="0" err="1"/>
              <a:t>utilisateur</a:t>
            </a:r>
            <a:r>
              <a:rPr lang="en-US" sz="1400" dirty="0"/>
              <a:t> avec 7 </a:t>
            </a:r>
            <a:r>
              <a:rPr lang="en-US" sz="1400" dirty="0" err="1"/>
              <a:t>tâches</a:t>
            </a:r>
            <a:r>
              <a:rPr lang="en-US" sz="1400" dirty="0"/>
              <a:t> </a:t>
            </a:r>
            <a:r>
              <a:rPr lang="en-US" sz="1400" dirty="0" err="1"/>
              <a:t>standardisées</a:t>
            </a:r>
            <a:r>
              <a:rPr lang="en-US" sz="1400" dirty="0"/>
              <a:t> (</a:t>
            </a:r>
            <a:r>
              <a:rPr lang="en-US" sz="1400" dirty="0" err="1"/>
              <a:t>création</a:t>
            </a:r>
            <a:r>
              <a:rPr lang="en-US" sz="1400" dirty="0"/>
              <a:t> de </a:t>
            </a:r>
            <a:r>
              <a:rPr lang="en-US" sz="1400" dirty="0" err="1"/>
              <a:t>compte</a:t>
            </a:r>
            <a:r>
              <a:rPr lang="en-US" sz="1400" dirty="0"/>
              <a:t>, </a:t>
            </a:r>
            <a:r>
              <a:rPr lang="en-US" sz="1400" dirty="0" err="1"/>
              <a:t>déconnexion</a:t>
            </a:r>
            <a:r>
              <a:rPr lang="en-US" sz="1400" dirty="0"/>
              <a:t>, </a:t>
            </a:r>
            <a:r>
              <a:rPr lang="en-US" sz="1400" dirty="0" err="1"/>
              <a:t>réouverture</a:t>
            </a:r>
            <a:r>
              <a:rPr lang="en-US" sz="1400" dirty="0"/>
              <a:t> de </a:t>
            </a:r>
            <a:r>
              <a:rPr lang="en-US" sz="1400" dirty="0" err="1"/>
              <a:t>l’application</a:t>
            </a:r>
            <a:r>
              <a:rPr lang="en-US" sz="1400" dirty="0"/>
              <a:t>, </a:t>
            </a:r>
            <a:r>
              <a:rPr lang="en-US" sz="1400" dirty="0" err="1"/>
              <a:t>visite</a:t>
            </a:r>
            <a:r>
              <a:rPr lang="en-US" sz="1400" dirty="0"/>
              <a:t> page </a:t>
            </a:r>
            <a:r>
              <a:rPr lang="en-US" sz="1400" dirty="0" err="1"/>
              <a:t>d’accueil</a:t>
            </a:r>
            <a:r>
              <a:rPr lang="en-US" sz="1400" dirty="0"/>
              <a:t> etc.)</a:t>
            </a:r>
          </a:p>
          <a:p>
            <a:pPr marL="0" indent="0">
              <a:lnSpc>
                <a:spcPct val="100000"/>
              </a:lnSpc>
              <a:spcAft>
                <a:spcPts val="1600"/>
              </a:spcAft>
              <a:buFont typeface="Fira Sans Condensed Light"/>
              <a:buNone/>
            </a:pPr>
            <a:endParaRPr lang="en-US" sz="1400" dirty="0"/>
          </a:p>
          <a:p>
            <a:pPr marL="0" indent="0">
              <a:lnSpc>
                <a:spcPct val="100000"/>
              </a:lnSpc>
              <a:spcAft>
                <a:spcPts val="1600"/>
              </a:spcAft>
              <a:buFont typeface="Fira Sans Condensed Light"/>
              <a:buNone/>
            </a:pPr>
            <a:r>
              <a:rPr lang="en-US" sz="1400" dirty="0"/>
              <a:t>95% des applications </a:t>
            </a:r>
            <a:r>
              <a:rPr lang="en-US" sz="1400" dirty="0" err="1"/>
              <a:t>contiennent</a:t>
            </a:r>
            <a:r>
              <a:rPr lang="en-US" sz="1400" dirty="0"/>
              <a:t> au </a:t>
            </a:r>
            <a:r>
              <a:rPr lang="en-US" sz="1400" dirty="0" err="1"/>
              <a:t>moins</a:t>
            </a:r>
            <a:r>
              <a:rPr lang="en-US" sz="1400" dirty="0"/>
              <a:t> un dark pattern (1787 </a:t>
            </a:r>
            <a:r>
              <a:rPr lang="en-US" sz="1400" dirty="0" err="1"/>
              <a:t>trouvés</a:t>
            </a:r>
            <a:r>
              <a:rPr lang="en-US" sz="1400" dirty="0"/>
              <a:t> </a:t>
            </a:r>
            <a:r>
              <a:rPr lang="en-US" sz="1400" dirty="0" err="1"/>
              <a:t>en</a:t>
            </a:r>
            <a:r>
              <a:rPr lang="en-US" sz="1400" dirty="0"/>
              <a:t> tout)</a:t>
            </a:r>
          </a:p>
          <a:p>
            <a:pPr marL="0" indent="0">
              <a:lnSpc>
                <a:spcPct val="100000"/>
              </a:lnSpc>
              <a:spcAft>
                <a:spcPts val="1600"/>
              </a:spcAft>
              <a:buFont typeface="Fira Sans Condensed Light"/>
              <a:buNone/>
            </a:pPr>
            <a:endParaRPr lang="en-US" sz="1400" dirty="0"/>
          </a:p>
          <a:p>
            <a:pPr marL="0" indent="0">
              <a:lnSpc>
                <a:spcPct val="100000"/>
              </a:lnSpc>
              <a:spcAft>
                <a:spcPts val="1600"/>
              </a:spcAft>
              <a:buFont typeface="Fira Sans Condensed Light"/>
              <a:buNone/>
            </a:pPr>
            <a:r>
              <a:rPr lang="en-US" sz="1400" dirty="0" err="1"/>
              <a:t>En</a:t>
            </a:r>
            <a:r>
              <a:rPr lang="en-US" sz="1400" dirty="0"/>
              <a:t> </a:t>
            </a:r>
            <a:r>
              <a:rPr lang="en-US" sz="1400" dirty="0" err="1"/>
              <a:t>moyenne</a:t>
            </a:r>
            <a:r>
              <a:rPr lang="en-US" sz="1400" dirty="0"/>
              <a:t>, les applications </a:t>
            </a:r>
            <a:r>
              <a:rPr lang="en-US" sz="1400" dirty="0" err="1"/>
              <a:t>populaires</a:t>
            </a:r>
            <a:r>
              <a:rPr lang="en-US" sz="1400" dirty="0"/>
              <a:t> </a:t>
            </a:r>
            <a:r>
              <a:rPr lang="en-US" sz="1400" dirty="0" err="1"/>
              <a:t>contiennent</a:t>
            </a:r>
            <a:r>
              <a:rPr lang="en-US" sz="1400" dirty="0"/>
              <a:t> 7,4 </a:t>
            </a:r>
            <a:r>
              <a:rPr lang="en-US" sz="1400" dirty="0" err="1"/>
              <a:t>différents</a:t>
            </a:r>
            <a:r>
              <a:rPr lang="en-US" sz="1400" dirty="0"/>
              <a:t> types </a:t>
            </a:r>
            <a:r>
              <a:rPr lang="en-US" sz="1400" dirty="0" err="1"/>
              <a:t>d’interfaces</a:t>
            </a:r>
            <a:r>
              <a:rPr lang="en-US" sz="1400" dirty="0"/>
              <a:t> </a:t>
            </a:r>
            <a:r>
              <a:rPr lang="en-US" sz="1400" dirty="0" err="1"/>
              <a:t>trompeuses</a:t>
            </a:r>
            <a:endParaRPr lang="en-US" sz="1400" dirty="0"/>
          </a:p>
        </p:txBody>
      </p:sp>
    </p:spTree>
    <p:extLst>
      <p:ext uri="{BB962C8B-B14F-4D97-AF65-F5344CB8AC3E}">
        <p14:creationId xmlns:p14="http://schemas.microsoft.com/office/powerpoint/2010/main" val="52234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97F0A48-39C9-43C7-A4D7-6F6BE6A8D0B6}"/>
              </a:ext>
            </a:extLst>
          </p:cNvPr>
          <p:cNvSpPr>
            <a:spLocks noGrp="1"/>
          </p:cNvSpPr>
          <p:nvPr>
            <p:ph type="title"/>
          </p:nvPr>
        </p:nvSpPr>
        <p:spPr>
          <a:xfrm>
            <a:off x="721834" y="136113"/>
            <a:ext cx="7700331" cy="572700"/>
          </a:xfrm>
        </p:spPr>
        <p:txBody>
          <a:bodyPr/>
          <a:lstStyle/>
          <a:p>
            <a:r>
              <a:rPr lang="fr-FR" i="1" dirty="0"/>
              <a:t>1) </a:t>
            </a:r>
            <a:r>
              <a:rPr lang="fr-FR" i="1" dirty="0" err="1"/>
              <a:t>Dark</a:t>
            </a:r>
            <a:r>
              <a:rPr lang="fr-FR" i="1" dirty="0"/>
              <a:t> patterns </a:t>
            </a:r>
            <a:r>
              <a:rPr lang="fr-FR" dirty="0"/>
              <a:t>: une influence prouvée sur la prise de </a:t>
            </a:r>
            <a:r>
              <a:rPr lang="fr-FR" dirty="0" err="1"/>
              <a:t>décison</a:t>
            </a:r>
            <a:endParaRPr lang="fr-FR" dirty="0"/>
          </a:p>
        </p:txBody>
      </p:sp>
      <p:graphicFrame>
        <p:nvGraphicFramePr>
          <p:cNvPr id="4" name="Google Shape;647;p33">
            <a:extLst>
              <a:ext uri="{FF2B5EF4-FFF2-40B4-BE49-F238E27FC236}">
                <a16:creationId xmlns:a16="http://schemas.microsoft.com/office/drawing/2014/main" id="{5EBC90B4-E4F0-4D79-A4E4-D1D608DD4AD4}"/>
              </a:ext>
            </a:extLst>
          </p:cNvPr>
          <p:cNvGraphicFramePr/>
          <p:nvPr>
            <p:extLst>
              <p:ext uri="{D42A27DB-BD31-4B8C-83A1-F6EECF244321}">
                <p14:modId xmlns:p14="http://schemas.microsoft.com/office/powerpoint/2010/main" val="2211528296"/>
              </p:ext>
            </p:extLst>
          </p:nvPr>
        </p:nvGraphicFramePr>
        <p:xfrm>
          <a:off x="341905" y="1439186"/>
          <a:ext cx="8285259" cy="3427012"/>
        </p:xfrm>
        <a:graphic>
          <a:graphicData uri="http://schemas.openxmlformats.org/drawingml/2006/table">
            <a:tbl>
              <a:tblPr>
                <a:noFill/>
                <a:tableStyleId>{71E937D8-8F4C-483C-928E-A4CAFDFE91E1}</a:tableStyleId>
              </a:tblPr>
              <a:tblGrid>
                <a:gridCol w="2761753">
                  <a:extLst>
                    <a:ext uri="{9D8B030D-6E8A-4147-A177-3AD203B41FA5}">
                      <a16:colId xmlns:a16="http://schemas.microsoft.com/office/drawing/2014/main" val="20000"/>
                    </a:ext>
                  </a:extLst>
                </a:gridCol>
                <a:gridCol w="2761753">
                  <a:extLst>
                    <a:ext uri="{9D8B030D-6E8A-4147-A177-3AD203B41FA5}">
                      <a16:colId xmlns:a16="http://schemas.microsoft.com/office/drawing/2014/main" val="20001"/>
                    </a:ext>
                  </a:extLst>
                </a:gridCol>
                <a:gridCol w="2761753">
                  <a:extLst>
                    <a:ext uri="{9D8B030D-6E8A-4147-A177-3AD203B41FA5}">
                      <a16:colId xmlns:a16="http://schemas.microsoft.com/office/drawing/2014/main" val="20002"/>
                    </a:ext>
                  </a:extLst>
                </a:gridCol>
              </a:tblGrid>
              <a:tr h="683444">
                <a:tc>
                  <a:txBody>
                    <a:bodyPr/>
                    <a:lstStyle/>
                    <a:p>
                      <a:pPr marL="0" lvl="0" indent="0" algn="ctr" rtl="0">
                        <a:spcBef>
                          <a:spcPts val="0"/>
                        </a:spcBef>
                        <a:spcAft>
                          <a:spcPts val="0"/>
                        </a:spcAft>
                        <a:buNone/>
                      </a:pPr>
                      <a:r>
                        <a:rPr lang="en" sz="1200" b="1" dirty="0">
                          <a:solidFill>
                            <a:schemeClr val="lt2"/>
                          </a:solidFill>
                          <a:latin typeface="Rajdhani"/>
                          <a:ea typeface="Rajdhani"/>
                          <a:cs typeface="Rajdhani"/>
                          <a:sym typeface="Rajdhani"/>
                        </a:rPr>
                        <a:t>Nouwens et al. (2020)</a:t>
                      </a:r>
                      <a:endParaRPr sz="12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fr-FR" sz="1200" b="1" i="0" u="none" strike="noStrike" cap="none" dirty="0" err="1">
                          <a:solidFill>
                            <a:schemeClr val="lt2"/>
                          </a:solidFill>
                          <a:latin typeface="Rajdhani"/>
                          <a:ea typeface="Rajdhani"/>
                          <a:cs typeface="Rajdhani"/>
                          <a:sym typeface="Rajdhani"/>
                        </a:rPr>
                        <a:t>Machuletz</a:t>
                      </a:r>
                      <a:r>
                        <a:rPr lang="fr-FR" sz="1200" b="1" i="0" u="none" strike="noStrike" cap="none" dirty="0">
                          <a:solidFill>
                            <a:schemeClr val="lt2"/>
                          </a:solidFill>
                          <a:latin typeface="Rajdhani"/>
                          <a:ea typeface="Rajdhani"/>
                          <a:cs typeface="Rajdhani"/>
                          <a:sym typeface="Rajdhani"/>
                        </a:rPr>
                        <a:t> &amp; Böhme (2020)</a:t>
                      </a:r>
                      <a:endParaRPr sz="1200" b="1" i="0" u="none" strike="noStrike" cap="none"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fr-FR" sz="1200" b="1" i="0" u="none" strike="noStrike" cap="none" dirty="0" err="1">
                          <a:solidFill>
                            <a:schemeClr val="lt2"/>
                          </a:solidFill>
                          <a:latin typeface="Rajdhani"/>
                          <a:ea typeface="Rajdhani"/>
                          <a:cs typeface="Rajdhani"/>
                          <a:sym typeface="Rajdhani"/>
                        </a:rPr>
                        <a:t>Luguri</a:t>
                      </a:r>
                      <a:r>
                        <a:rPr lang="fr-FR" sz="1200" b="1" i="0" u="none" strike="noStrike" cap="none" dirty="0">
                          <a:solidFill>
                            <a:schemeClr val="lt2"/>
                          </a:solidFill>
                          <a:latin typeface="Rajdhani"/>
                          <a:ea typeface="Rajdhani"/>
                          <a:cs typeface="Rajdhani"/>
                          <a:sym typeface="Rajdhani"/>
                        </a:rPr>
                        <a:t> &amp; </a:t>
                      </a:r>
                      <a:r>
                        <a:rPr lang="fr-FR" sz="1200" b="1" i="0" u="none" strike="noStrike" cap="none" dirty="0" err="1">
                          <a:solidFill>
                            <a:schemeClr val="lt2"/>
                          </a:solidFill>
                          <a:latin typeface="Rajdhani"/>
                          <a:ea typeface="Rajdhani"/>
                          <a:cs typeface="Rajdhani"/>
                          <a:sym typeface="Rajdhani"/>
                        </a:rPr>
                        <a:t>Strahilevitz</a:t>
                      </a:r>
                      <a:r>
                        <a:rPr lang="fr-FR" sz="1200" b="1" i="0" u="none" strike="noStrike" cap="none" dirty="0">
                          <a:solidFill>
                            <a:schemeClr val="lt2"/>
                          </a:solidFill>
                          <a:latin typeface="Rajdhani"/>
                          <a:ea typeface="Rajdhani"/>
                          <a:cs typeface="Rajdhani"/>
                          <a:sym typeface="Rajdhani"/>
                        </a:rPr>
                        <a:t> (2021)</a:t>
                      </a:r>
                      <a:endParaRPr sz="1200" b="1" i="0" u="none" strike="noStrike" cap="none"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2743568">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L’utilisation de design dit de “</a:t>
                      </a:r>
                      <a:r>
                        <a:rPr lang="en" i="1" dirty="0">
                          <a:solidFill>
                            <a:schemeClr val="lt2"/>
                          </a:solidFill>
                          <a:latin typeface="Fira Sans Condensed Light"/>
                          <a:ea typeface="Fira Sans Condensed Light"/>
                          <a:cs typeface="Fira Sans Condensed Light"/>
                          <a:sym typeface="Fira Sans Condensed Light"/>
                        </a:rPr>
                        <a:t>Click Fatigue</a:t>
                      </a:r>
                      <a:r>
                        <a:rPr lang="en" dirty="0">
                          <a:solidFill>
                            <a:schemeClr val="lt2"/>
                          </a:solidFill>
                          <a:latin typeface="Fira Sans Condensed Light"/>
                          <a:ea typeface="Fira Sans Condensed Light"/>
                          <a:cs typeface="Fira Sans Condensed Light"/>
                          <a:sym typeface="Fira Sans Condensed Light"/>
                        </a:rPr>
                        <a:t>” (Nagging) par les CMP “Consent Management Platform” </a:t>
                      </a:r>
                      <a:r>
                        <a:rPr lang="en" b="1" dirty="0">
                          <a:solidFill>
                            <a:schemeClr val="lt2"/>
                          </a:solidFill>
                          <a:latin typeface="Fira Sans Condensed Light"/>
                          <a:ea typeface="Fira Sans Condensed Light"/>
                          <a:cs typeface="Fira Sans Condensed Light"/>
                          <a:sym typeface="Fira Sans Condensed Light"/>
                        </a:rPr>
                        <a:t>augmente de 22% le taux de consentement </a:t>
                      </a:r>
                      <a:r>
                        <a:rPr lang="en" dirty="0">
                          <a:solidFill>
                            <a:schemeClr val="lt2"/>
                          </a:solidFill>
                          <a:latin typeface="Fira Sans Condensed Light"/>
                          <a:ea typeface="Fira Sans Condensed Light"/>
                          <a:cs typeface="Fira Sans Condensed Light"/>
                          <a:sym typeface="Fira Sans Condensed Light"/>
                        </a:rPr>
                        <a:t>(p&lt;0.001).</a:t>
                      </a:r>
                      <a:br>
                        <a:rPr lang="en" dirty="0">
                          <a:solidFill>
                            <a:schemeClr val="lt2"/>
                          </a:solidFill>
                          <a:latin typeface="Fira Sans Condensed Light"/>
                          <a:ea typeface="Fira Sans Condensed Light"/>
                          <a:cs typeface="Fira Sans Condensed Light"/>
                          <a:sym typeface="Fira Sans Condensed Light"/>
                        </a:rPr>
                      </a:br>
                      <a:r>
                        <a:rPr lang="en" dirty="0">
                          <a:solidFill>
                            <a:schemeClr val="lt2"/>
                          </a:solidFill>
                          <a:latin typeface="Fira Sans Condensed Light"/>
                          <a:ea typeface="Fira Sans Condensed Light"/>
                          <a:cs typeface="Fira Sans Condensed Light"/>
                          <a:sym typeface="Fira Sans Condensed Light"/>
                        </a:rPr>
                        <a:t> </a:t>
                      </a:r>
                      <a:r>
                        <a:rPr lang="en" b="1" dirty="0">
                          <a:solidFill>
                            <a:schemeClr val="lt2"/>
                          </a:solidFill>
                          <a:latin typeface="Fira Sans Condensed Light"/>
                          <a:ea typeface="Fira Sans Condensed Light"/>
                          <a:cs typeface="Fira Sans Condensed Light"/>
                          <a:sym typeface="Fira Sans Condensed Light"/>
                        </a:rPr>
                        <a:t>Permettre un contrôle </a:t>
                      </a:r>
                      <a:r>
                        <a:rPr lang="en" dirty="0">
                          <a:solidFill>
                            <a:schemeClr val="lt2"/>
                          </a:solidFill>
                          <a:latin typeface="Fira Sans Condensed Light"/>
                          <a:ea typeface="Fira Sans Condensed Light"/>
                          <a:cs typeface="Fira Sans Condensed Light"/>
                          <a:sym typeface="Fira Sans Condensed Light"/>
                        </a:rPr>
                        <a:t>sur les cookies </a:t>
                      </a:r>
                      <a:r>
                        <a:rPr lang="en" b="1" dirty="0">
                          <a:solidFill>
                            <a:schemeClr val="lt2"/>
                          </a:solidFill>
                          <a:latin typeface="Fira Sans Condensed Light"/>
                          <a:ea typeface="Fira Sans Condensed Light"/>
                          <a:cs typeface="Fira Sans Condensed Light"/>
                          <a:sym typeface="Fira Sans Condensed Light"/>
                        </a:rPr>
                        <a:t>dès la première page le diminue de 8 à 20% </a:t>
                      </a:r>
                      <a:r>
                        <a:rPr lang="en" dirty="0">
                          <a:solidFill>
                            <a:schemeClr val="lt2"/>
                          </a:solidFill>
                          <a:latin typeface="Fira Sans Condensed Light"/>
                          <a:ea typeface="Fira Sans Condensed Light"/>
                          <a:cs typeface="Fira Sans Condensed Light"/>
                          <a:sym typeface="Fira Sans Condensed Light"/>
                        </a:rPr>
                        <a:t>(p&lt;0.001)</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En utilisant plusieurs designs pour le groupe de traitement et de contrôle, le consentement des participants a augmenté de 20% (p&lt;0,01; n=150) </a:t>
                      </a:r>
                    </a:p>
                    <a:p>
                      <a:pPr marL="0" lvl="0" indent="0" algn="ctr" rtl="0">
                        <a:spcBef>
                          <a:spcPts val="0"/>
                        </a:spcBef>
                        <a:spcAft>
                          <a:spcPts val="0"/>
                        </a:spcAft>
                        <a:buNone/>
                      </a:pPr>
                      <a:endParaRPr lang="en" dirty="0">
                        <a:solidFill>
                          <a:schemeClr val="lt2"/>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 dirty="0">
                        <a:solidFill>
                          <a:schemeClr val="lt2"/>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Deux expérimentations en ligne dans un site e-commerce. Les individus ayant un faible niveau d’éducation étaient significativement plus sensibles aux </a:t>
                      </a:r>
                      <a:r>
                        <a:rPr lang="en" i="1" dirty="0">
                          <a:solidFill>
                            <a:schemeClr val="lt2"/>
                          </a:solidFill>
                          <a:latin typeface="Fira Sans Condensed Light"/>
                          <a:ea typeface="Fira Sans Condensed Light"/>
                          <a:cs typeface="Fira Sans Condensed Light"/>
                          <a:sym typeface="Fira Sans Condensed Light"/>
                        </a:rPr>
                        <a:t>dark patterns (p&lt;0,004). Les dark patterns </a:t>
                      </a:r>
                      <a:r>
                        <a:rPr lang="en" i="0" dirty="0">
                          <a:solidFill>
                            <a:schemeClr val="lt2"/>
                          </a:solidFill>
                          <a:latin typeface="Fira Sans Condensed Light"/>
                          <a:ea typeface="Fira Sans Condensed Light"/>
                          <a:cs typeface="Fira Sans Condensed Light"/>
                          <a:sym typeface="Fira Sans Condensed Light"/>
                        </a:rPr>
                        <a:t>du genre “hidden information”, “trick question” et “click fatigue” étaient les plus efficaces</a:t>
                      </a:r>
                      <a:endParaRPr i="1"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pic>
        <p:nvPicPr>
          <p:cNvPr id="6" name="Image 5">
            <a:extLst>
              <a:ext uri="{FF2B5EF4-FFF2-40B4-BE49-F238E27FC236}">
                <a16:creationId xmlns:a16="http://schemas.microsoft.com/office/drawing/2014/main" id="{A68E1F52-6AD8-42A3-94F5-F6F46B30AA4D}"/>
              </a:ext>
            </a:extLst>
          </p:cNvPr>
          <p:cNvPicPr>
            <a:picLocks noChangeAspect="1"/>
          </p:cNvPicPr>
          <p:nvPr/>
        </p:nvPicPr>
        <p:blipFill>
          <a:blip r:embed="rId3"/>
          <a:stretch>
            <a:fillRect/>
          </a:stretch>
        </p:blipFill>
        <p:spPr>
          <a:xfrm>
            <a:off x="3124860" y="3794456"/>
            <a:ext cx="2719347" cy="1071742"/>
          </a:xfrm>
          <a:prstGeom prst="rect">
            <a:avLst/>
          </a:prstGeom>
        </p:spPr>
      </p:pic>
    </p:spTree>
    <p:extLst>
      <p:ext uri="{BB962C8B-B14F-4D97-AF65-F5344CB8AC3E}">
        <p14:creationId xmlns:p14="http://schemas.microsoft.com/office/powerpoint/2010/main" val="205104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on.fr - Nudge – Improving Decisions About Health, Wealth and Happiness  - Thaler, Richard H, Sunstein, Cass R - Livres">
            <a:extLst>
              <a:ext uri="{FF2B5EF4-FFF2-40B4-BE49-F238E27FC236}">
                <a16:creationId xmlns:a16="http://schemas.microsoft.com/office/drawing/2014/main" id="{DF78CD6D-0743-400B-9173-2A760836B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100" y="1471436"/>
            <a:ext cx="1590391" cy="239334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762;p45">
            <a:extLst>
              <a:ext uri="{FF2B5EF4-FFF2-40B4-BE49-F238E27FC236}">
                <a16:creationId xmlns:a16="http://schemas.microsoft.com/office/drawing/2014/main" id="{57C36283-4148-4A7D-BA69-BFB0BC4A4A68}"/>
              </a:ext>
            </a:extLst>
          </p:cNvPr>
          <p:cNvSpPr txBox="1">
            <a:spLocks/>
          </p:cNvSpPr>
          <p:nvPr/>
        </p:nvSpPr>
        <p:spPr>
          <a:xfrm>
            <a:off x="1172780" y="3864779"/>
            <a:ext cx="807095" cy="230143"/>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600" dirty="0"/>
              <a:t>2008</a:t>
            </a:r>
          </a:p>
        </p:txBody>
      </p:sp>
      <p:pic>
        <p:nvPicPr>
          <p:cNvPr id="8" name="Image 7">
            <a:extLst>
              <a:ext uri="{FF2B5EF4-FFF2-40B4-BE49-F238E27FC236}">
                <a16:creationId xmlns:a16="http://schemas.microsoft.com/office/drawing/2014/main" id="{BC957396-728C-4F6D-A69E-89F24B82BA4F}"/>
              </a:ext>
            </a:extLst>
          </p:cNvPr>
          <p:cNvPicPr>
            <a:picLocks noChangeAspect="1"/>
          </p:cNvPicPr>
          <p:nvPr/>
        </p:nvPicPr>
        <p:blipFill>
          <a:blip r:embed="rId4"/>
          <a:stretch>
            <a:fillRect/>
          </a:stretch>
        </p:blipFill>
        <p:spPr>
          <a:xfrm>
            <a:off x="3061375" y="3578896"/>
            <a:ext cx="5033052" cy="1320005"/>
          </a:xfrm>
          <a:prstGeom prst="rect">
            <a:avLst/>
          </a:prstGeom>
        </p:spPr>
      </p:pic>
      <p:sp>
        <p:nvSpPr>
          <p:cNvPr id="11" name="Google Shape;633;p32">
            <a:extLst>
              <a:ext uri="{FF2B5EF4-FFF2-40B4-BE49-F238E27FC236}">
                <a16:creationId xmlns:a16="http://schemas.microsoft.com/office/drawing/2014/main" id="{58435881-6D26-44CE-B3DB-76759EBFF842}"/>
              </a:ext>
            </a:extLst>
          </p:cNvPr>
          <p:cNvSpPr txBox="1">
            <a:spLocks/>
          </p:cNvSpPr>
          <p:nvPr/>
        </p:nvSpPr>
        <p:spPr>
          <a:xfrm>
            <a:off x="3038328" y="989814"/>
            <a:ext cx="4571068" cy="1573985"/>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dirty="0" err="1"/>
              <a:t>L’</a:t>
            </a:r>
            <a:r>
              <a:rPr lang="en-US" sz="1400" i="1" dirty="0" err="1"/>
              <a:t>homo</a:t>
            </a:r>
            <a:r>
              <a:rPr lang="en-US" sz="1400" i="1" dirty="0"/>
              <a:t> </a:t>
            </a:r>
            <a:r>
              <a:rPr lang="en-US" sz="1400" i="1" dirty="0" err="1"/>
              <a:t>oeconomicus</a:t>
            </a:r>
            <a:r>
              <a:rPr lang="en-US" sz="1400" dirty="0"/>
              <a:t> </a:t>
            </a:r>
            <a:r>
              <a:rPr lang="en-US" sz="1400" dirty="0" err="1"/>
              <a:t>n’existe</a:t>
            </a:r>
            <a:r>
              <a:rPr lang="en-US" sz="1400" dirty="0"/>
              <a:t> pas</a:t>
            </a:r>
          </a:p>
          <a:p>
            <a:pPr marL="0" indent="0">
              <a:lnSpc>
                <a:spcPct val="100000"/>
              </a:lnSpc>
              <a:spcAft>
                <a:spcPts val="1600"/>
              </a:spcAft>
              <a:buFont typeface="Fira Sans Condensed Light"/>
              <a:buNone/>
            </a:pPr>
            <a:r>
              <a:rPr lang="en-US" sz="1400" dirty="0" err="1"/>
              <a:t>L’homme</a:t>
            </a:r>
            <a:r>
              <a:rPr lang="en-US" sz="1400" dirty="0"/>
              <a:t> </a:t>
            </a:r>
            <a:r>
              <a:rPr lang="en-US" sz="1400" dirty="0" err="1"/>
              <a:t>possède</a:t>
            </a:r>
            <a:r>
              <a:rPr lang="en-US" sz="1400" dirty="0"/>
              <a:t> </a:t>
            </a:r>
            <a:r>
              <a:rPr lang="en-US" sz="1400" dirty="0" err="1"/>
              <a:t>une</a:t>
            </a:r>
            <a:r>
              <a:rPr lang="en-US" sz="1400" dirty="0"/>
              <a:t> </a:t>
            </a:r>
            <a:r>
              <a:rPr lang="en-US" sz="1400" dirty="0" err="1"/>
              <a:t>rationalité</a:t>
            </a:r>
            <a:r>
              <a:rPr lang="en-US" sz="1400" dirty="0"/>
              <a:t> </a:t>
            </a:r>
            <a:r>
              <a:rPr lang="en-US" sz="1400" dirty="0" err="1"/>
              <a:t>limitée</a:t>
            </a:r>
            <a:r>
              <a:rPr lang="en-US" sz="1400" dirty="0"/>
              <a:t> (Simon, 1955)</a:t>
            </a:r>
          </a:p>
          <a:p>
            <a:pPr marL="0" indent="0">
              <a:lnSpc>
                <a:spcPct val="100000"/>
              </a:lnSpc>
              <a:spcAft>
                <a:spcPts val="1600"/>
              </a:spcAft>
              <a:buFont typeface="Fira Sans Condensed Light"/>
              <a:buNone/>
            </a:pPr>
            <a:r>
              <a:rPr lang="en-US" sz="1400" dirty="0" err="1"/>
              <a:t>Nudger</a:t>
            </a:r>
            <a:r>
              <a:rPr lang="en-US" sz="1400" dirty="0"/>
              <a:t> pour le bien-</a:t>
            </a:r>
            <a:r>
              <a:rPr lang="en-US" sz="1400" dirty="0" err="1"/>
              <a:t>être</a:t>
            </a:r>
            <a:r>
              <a:rPr lang="en-US" sz="1400" dirty="0"/>
              <a:t> global, notion de “</a:t>
            </a:r>
            <a:r>
              <a:rPr lang="en-US" sz="1400" dirty="0" err="1"/>
              <a:t>paternalisme</a:t>
            </a:r>
            <a:r>
              <a:rPr lang="en-US" sz="1400" dirty="0"/>
              <a:t> </a:t>
            </a:r>
            <a:r>
              <a:rPr lang="en-US" sz="1400" dirty="0" err="1"/>
              <a:t>libertarien</a:t>
            </a:r>
            <a:r>
              <a:rPr lang="en-US" sz="1400" dirty="0"/>
              <a:t>” (</a:t>
            </a:r>
            <a:r>
              <a:rPr lang="en-US" sz="1400" dirty="0" err="1"/>
              <a:t>Sustein</a:t>
            </a:r>
            <a:r>
              <a:rPr lang="en-US" sz="1400" dirty="0"/>
              <a:t> &amp; Thaler, 2003)</a:t>
            </a:r>
          </a:p>
          <a:p>
            <a:pPr marL="0" indent="0">
              <a:lnSpc>
                <a:spcPct val="100000"/>
              </a:lnSpc>
              <a:spcAft>
                <a:spcPts val="1600"/>
              </a:spcAft>
              <a:buFont typeface="Fira Sans Condensed Light"/>
              <a:buNone/>
            </a:pPr>
            <a:r>
              <a:rPr lang="en-US" sz="1400" dirty="0"/>
              <a:t>Notions plus </a:t>
            </a:r>
            <a:r>
              <a:rPr lang="en-US" sz="1400" dirty="0" err="1"/>
              <a:t>récentes</a:t>
            </a:r>
            <a:r>
              <a:rPr lang="en-US" sz="1400" dirty="0"/>
              <a:t> de sludge (Thaler, 2018) et </a:t>
            </a:r>
            <a:r>
              <a:rPr lang="en-US" sz="1400" dirty="0" err="1"/>
              <a:t>d’hypernudge</a:t>
            </a:r>
            <a:r>
              <a:rPr lang="en-US" sz="1400" dirty="0"/>
              <a:t> (A/B tests)</a:t>
            </a:r>
          </a:p>
          <a:p>
            <a:pPr marL="0" indent="0">
              <a:lnSpc>
                <a:spcPct val="100000"/>
              </a:lnSpc>
              <a:spcAft>
                <a:spcPts val="1600"/>
              </a:spcAft>
              <a:buFont typeface="Fira Sans Condensed Light"/>
              <a:buNone/>
            </a:pPr>
            <a:endParaRPr lang="en-US" sz="1400" dirty="0"/>
          </a:p>
        </p:txBody>
      </p:sp>
      <p:sp>
        <p:nvSpPr>
          <p:cNvPr id="15" name="Google Shape;406;p32">
            <a:extLst>
              <a:ext uri="{FF2B5EF4-FFF2-40B4-BE49-F238E27FC236}">
                <a16:creationId xmlns:a16="http://schemas.microsoft.com/office/drawing/2014/main" id="{239E3B33-CD3A-411C-8BCD-7B08524BA54A}"/>
              </a:ext>
            </a:extLst>
          </p:cNvPr>
          <p:cNvSpPr txBox="1">
            <a:spLocks/>
          </p:cNvSpPr>
          <p:nvPr/>
        </p:nvSpPr>
        <p:spPr>
          <a:xfrm>
            <a:off x="720100" y="18278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fr-FR" dirty="0"/>
              <a:t>2) Fondements psychologiques et économiques</a:t>
            </a:r>
          </a:p>
        </p:txBody>
      </p:sp>
    </p:spTree>
    <p:extLst>
      <p:ext uri="{BB962C8B-B14F-4D97-AF65-F5344CB8AC3E}">
        <p14:creationId xmlns:p14="http://schemas.microsoft.com/office/powerpoint/2010/main" val="3622223506"/>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1287</TotalTime>
  <Words>3986</Words>
  <Application>Microsoft Office PowerPoint</Application>
  <PresentationFormat>Affichage à l'écran (16:9)</PresentationFormat>
  <Paragraphs>240</Paragraphs>
  <Slides>29</Slides>
  <Notes>26</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29</vt:i4>
      </vt:variant>
    </vt:vector>
  </HeadingPairs>
  <TitlesOfParts>
    <vt:vector size="42" baseType="lpstr">
      <vt:lpstr>Fira Sans Condensed Light</vt:lpstr>
      <vt:lpstr>Rajdhani</vt:lpstr>
      <vt:lpstr>-apple-system</vt:lpstr>
      <vt:lpstr>Helvetica Neue</vt:lpstr>
      <vt:lpstr>Roboto</vt:lpstr>
      <vt:lpstr>Anton</vt:lpstr>
      <vt:lpstr>Josefin Slab</vt:lpstr>
      <vt:lpstr>Advent Pro Light</vt:lpstr>
      <vt:lpstr>Arial</vt:lpstr>
      <vt:lpstr>Open Sans</vt:lpstr>
      <vt:lpstr>stix</vt:lpstr>
      <vt:lpstr>Courier New</vt:lpstr>
      <vt:lpstr>Ai Tech Agency by Slidesgo</vt:lpstr>
      <vt:lpstr>Dark patterns</vt:lpstr>
      <vt:lpstr>Sommaire</vt:lpstr>
      <vt:lpstr>1) Définition : Dark Patterns</vt:lpstr>
      <vt:lpstr>1) Définition : Dark Patterns</vt:lpstr>
      <vt:lpstr>1) Une classification des dark patterns (Gray et al., 2018)</vt:lpstr>
      <vt:lpstr>1) Une classification des dark patterns (Gray et al., 2018)</vt:lpstr>
      <vt:lpstr>Présentation PowerPoint</vt:lpstr>
      <vt:lpstr>1) Dark patterns : une influence prouvée sur la prise de décison</vt:lpstr>
      <vt:lpstr>Présentation PowerPoint</vt:lpstr>
      <vt:lpstr>2) Fondements psychologiques et économiques</vt:lpstr>
      <vt:lpstr>2) Fondements psychologiques et économiques</vt:lpstr>
      <vt:lpstr>Présentation PowerPoint</vt:lpstr>
      <vt:lpstr>Présentation PowerPoint</vt:lpstr>
      <vt:lpstr>Confidentialité</vt:lpstr>
      <vt:lpstr>Présentation PowerPoint</vt:lpstr>
      <vt:lpstr>Présentation PowerPoint</vt:lpstr>
      <vt:lpstr>4) La régulation existante dans l’EU</vt:lpstr>
      <vt:lpstr>Présentation PowerPoint</vt:lpstr>
      <vt:lpstr>Présentation PowerPoint</vt:lpstr>
      <vt:lpstr>Responsabilité fournisseurs de service simple transport</vt:lpstr>
      <vt:lpstr>Présentation PowerPoint</vt:lpstr>
      <vt:lpstr>Présentation PowerPoint</vt:lpstr>
      <vt:lpstr>Présentation PowerPoint</vt:lpstr>
      <vt:lpstr>DSA 2020/12</vt:lpstr>
      <vt:lpstr>DSA 2020/12</vt:lpstr>
      <vt:lpstr>Discussion</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patterns</dc:title>
  <dc:creator>Olivier</dc:creator>
  <cp:lastModifiedBy>Olivier CARON</cp:lastModifiedBy>
  <cp:revision>46</cp:revision>
  <dcterms:modified xsi:type="dcterms:W3CDTF">2022-03-23T14:11:47Z</dcterms:modified>
</cp:coreProperties>
</file>